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89" r:id="rId5"/>
    <p:sldId id="540" r:id="rId6"/>
    <p:sldId id="525" r:id="rId7"/>
    <p:sldId id="526" r:id="rId8"/>
    <p:sldId id="501" r:id="rId9"/>
    <p:sldId id="527" r:id="rId10"/>
    <p:sldId id="528" r:id="rId11"/>
    <p:sldId id="529" r:id="rId12"/>
    <p:sldId id="532" r:id="rId13"/>
    <p:sldId id="517" r:id="rId14"/>
    <p:sldId id="530" r:id="rId15"/>
    <p:sldId id="538" r:id="rId16"/>
    <p:sldId id="518" r:id="rId17"/>
    <p:sldId id="535" r:id="rId18"/>
    <p:sldId id="536" r:id="rId19"/>
    <p:sldId id="537" r:id="rId20"/>
    <p:sldId id="541" r:id="rId21"/>
    <p:sldId id="542" r:id="rId22"/>
    <p:sldId id="539" r:id="rId23"/>
    <p:sldId id="257" r:id="rId24"/>
    <p:sldId id="499" r:id="rId25"/>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3408" userDrawn="1">
          <p15:clr>
            <a:srgbClr val="A4A3A4"/>
          </p15:clr>
        </p15:guide>
        <p15:guide id="5" orient="horz" pos="960" userDrawn="1">
          <p15:clr>
            <a:srgbClr val="A4A3A4"/>
          </p15:clr>
        </p15:guide>
        <p15:guide id="6" orient="horz" pos="777" userDrawn="1">
          <p15:clr>
            <a:srgbClr val="A4A3A4"/>
          </p15:clr>
        </p15:guide>
        <p15:guide id="7" orient="horz" pos="4728" userDrawn="1">
          <p15:clr>
            <a:srgbClr val="A4A3A4"/>
          </p15:clr>
        </p15:guide>
        <p15:guide id="8" orient="horz" pos="1128" userDrawn="1">
          <p15:clr>
            <a:srgbClr val="A4A3A4"/>
          </p15:clr>
        </p15:guide>
        <p15:guide id="9" orient="horz" pos="1744" userDrawn="1">
          <p15:clr>
            <a:srgbClr val="A4A3A4"/>
          </p15:clr>
        </p15:guide>
        <p15:guide id="10" pos="5904" userDrawn="1">
          <p15:clr>
            <a:srgbClr val="A4A3A4"/>
          </p15:clr>
        </p15:guide>
        <p15:guide id="11" pos="4303" userDrawn="1">
          <p15:clr>
            <a:srgbClr val="A4A3A4"/>
          </p15:clr>
        </p15:guide>
        <p15:guide id="12" pos="5160" userDrawn="1">
          <p15:clr>
            <a:srgbClr val="A4A3A4"/>
          </p15:clr>
        </p15:guide>
        <p15:guide id="13" pos="432" userDrawn="1">
          <p15:clr>
            <a:srgbClr val="A4A3A4"/>
          </p15:clr>
        </p15:guide>
        <p15:guide id="14" pos="1464" userDrawn="1">
          <p15:clr>
            <a:srgbClr val="A4A3A4"/>
          </p15:clr>
        </p15:guide>
        <p15:guide id="15" orient="horz" pos="1272" userDrawn="1">
          <p15:clr>
            <a:srgbClr val="A4A3A4"/>
          </p15:clr>
        </p15:guide>
        <p15:guide id="16" orient="horz" pos="2496" userDrawn="1">
          <p15:clr>
            <a:srgbClr val="A4A3A4"/>
          </p15:clr>
        </p15:guide>
        <p15:guide id="17" orient="horz" pos="192" userDrawn="1">
          <p15:clr>
            <a:srgbClr val="A4A3A4"/>
          </p15:clr>
        </p15:guide>
        <p15:guide id="19" pos="3000" userDrawn="1">
          <p15:clr>
            <a:srgbClr val="A4A3A4"/>
          </p15:clr>
        </p15:guide>
        <p15:guide id="21" orient="horz" pos="1425" userDrawn="1">
          <p15:clr>
            <a:srgbClr val="A4A3A4"/>
          </p15:clr>
        </p15:guide>
        <p15:guide id="22" orient="horz" pos="4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les, Steven" initials="SS" lastIdx="2" clrIdx="0"/>
  <p:cmAuthor id="1" name="George, Selene" initials="GS" lastIdx="17" clrIdx="1"/>
  <p:cmAuthor id="2" name="DeNisco, Christina" initials="DC" lastIdx="7" clrIdx="2"/>
  <p:cmAuthor id="3" name="Wood, Kristen" initials="WK" lastIdx="4" clrIdx="3"/>
  <p:cmAuthor id="4" name="Turner, Libby" initials="TL" lastIdx="3" clrIdx="4"/>
  <p:cmAuthor id="5" name="Ignacio, Brandon" initials="IB" lastIdx="21" clrIdx="5"/>
  <p:cmAuthor id="6" name="Salac, Mary Lynn [contractor]" initials="SML[" lastIdx="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56"/>
    <a:srgbClr val="92D050"/>
    <a:srgbClr val="23A491"/>
    <a:srgbClr val="9FB584"/>
    <a:srgbClr val="FFFF00"/>
    <a:srgbClr val="425968"/>
    <a:srgbClr val="000000"/>
    <a:srgbClr val="FFAE52"/>
    <a:srgbClr val="C3D4DC"/>
    <a:srgbClr val="F265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09" autoAdjust="0"/>
    <p:restoredTop sz="96705" autoAdjust="0"/>
  </p:normalViewPr>
  <p:slideViewPr>
    <p:cSldViewPr snapToGrid="0">
      <p:cViewPr varScale="1">
        <p:scale>
          <a:sx n="101" d="100"/>
          <a:sy n="101" d="100"/>
        </p:scale>
        <p:origin x="1776" y="108"/>
      </p:cViewPr>
      <p:guideLst>
        <p:guide orient="horz" pos="3408"/>
        <p:guide orient="horz" pos="960"/>
        <p:guide orient="horz" pos="777"/>
        <p:guide orient="horz" pos="4728"/>
        <p:guide orient="horz" pos="1128"/>
        <p:guide orient="horz" pos="1744"/>
        <p:guide pos="5904"/>
        <p:guide pos="4303"/>
        <p:guide pos="5160"/>
        <p:guide pos="432"/>
        <p:guide pos="1464"/>
        <p:guide orient="horz" pos="1272"/>
        <p:guide orient="horz" pos="2496"/>
        <p:guide orient="horz" pos="192"/>
        <p:guide pos="3000"/>
        <p:guide orient="horz" pos="1425"/>
        <p:guide orient="horz" pos="432"/>
      </p:guideLst>
    </p:cSldViewPr>
  </p:slideViewPr>
  <p:outlineViewPr>
    <p:cViewPr>
      <p:scale>
        <a:sx n="33" d="100"/>
        <a:sy n="33" d="100"/>
      </p:scale>
      <p:origin x="0" y="-2538"/>
    </p:cViewPr>
  </p:outlineViewPr>
  <p:notesTextViewPr>
    <p:cViewPr>
      <p:scale>
        <a:sx n="1" d="1"/>
        <a:sy n="1" d="1"/>
      </p:scale>
      <p:origin x="0" y="0"/>
    </p:cViewPr>
  </p:notesTextViewPr>
  <p:sorterViewPr>
    <p:cViewPr varScale="1">
      <p:scale>
        <a:sx n="1" d="1"/>
        <a:sy n="1" d="1"/>
      </p:scale>
      <p:origin x="0" y="0"/>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A89166A8-03A5-45CC-B02D-53E1831B845D}" type="datetimeFigureOut">
              <a:rPr lang="en-US" smtClean="0"/>
              <a:t>10/20/2021</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928FEB08-8FFB-45A8-BD60-C4F01CF2EC67}" type="slidenum">
              <a:rPr lang="en-US" smtClean="0"/>
              <a:t>‹#›</a:t>
            </a:fld>
            <a:endParaRPr lang="en-US" dirty="0"/>
          </a:p>
        </p:txBody>
      </p:sp>
    </p:spTree>
    <p:extLst>
      <p:ext uri="{BB962C8B-B14F-4D97-AF65-F5344CB8AC3E}">
        <p14:creationId xmlns:p14="http://schemas.microsoft.com/office/powerpoint/2010/main" val="3016963571"/>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8FEB08-8FFB-45A8-BD60-C4F01CF2EC67}" type="slidenum">
              <a:rPr lang="en-US" smtClean="0"/>
              <a:t>1</a:t>
            </a:fld>
            <a:endParaRPr lang="en-US" dirty="0"/>
          </a:p>
        </p:txBody>
      </p:sp>
    </p:spTree>
    <p:extLst>
      <p:ext uri="{BB962C8B-B14F-4D97-AF65-F5344CB8AC3E}">
        <p14:creationId xmlns:p14="http://schemas.microsoft.com/office/powerpoint/2010/main" val="26641033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a:t>
            </a:r>
          </a:p>
        </p:txBody>
      </p:sp>
      <p:sp>
        <p:nvSpPr>
          <p:cNvPr id="4" name="Slide Number Placeholder 3"/>
          <p:cNvSpPr>
            <a:spLocks noGrp="1"/>
          </p:cNvSpPr>
          <p:nvPr>
            <p:ph type="sldNum" sz="quarter" idx="5"/>
          </p:nvPr>
        </p:nvSpPr>
        <p:spPr/>
        <p:txBody>
          <a:bodyPr/>
          <a:lstStyle/>
          <a:p>
            <a:fld id="{928FEB08-8FFB-45A8-BD60-C4F01CF2EC67}" type="slidenum">
              <a:rPr lang="en-US" smtClean="0"/>
              <a:t>13</a:t>
            </a:fld>
            <a:endParaRPr lang="en-US" dirty="0"/>
          </a:p>
        </p:txBody>
      </p:sp>
    </p:spTree>
    <p:extLst>
      <p:ext uri="{BB962C8B-B14F-4D97-AF65-F5344CB8AC3E}">
        <p14:creationId xmlns:p14="http://schemas.microsoft.com/office/powerpoint/2010/main" val="259595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a:t>
            </a:r>
          </a:p>
        </p:txBody>
      </p:sp>
      <p:sp>
        <p:nvSpPr>
          <p:cNvPr id="4" name="Slide Number Placeholder 3"/>
          <p:cNvSpPr>
            <a:spLocks noGrp="1"/>
          </p:cNvSpPr>
          <p:nvPr>
            <p:ph type="sldNum" sz="quarter" idx="5"/>
          </p:nvPr>
        </p:nvSpPr>
        <p:spPr/>
        <p:txBody>
          <a:bodyPr/>
          <a:lstStyle/>
          <a:p>
            <a:fld id="{928FEB08-8FFB-45A8-BD60-C4F01CF2EC67}" type="slidenum">
              <a:rPr lang="en-US" smtClean="0"/>
              <a:t>14</a:t>
            </a:fld>
            <a:endParaRPr lang="en-US" dirty="0"/>
          </a:p>
        </p:txBody>
      </p:sp>
    </p:spTree>
    <p:extLst>
      <p:ext uri="{BB962C8B-B14F-4D97-AF65-F5344CB8AC3E}">
        <p14:creationId xmlns:p14="http://schemas.microsoft.com/office/powerpoint/2010/main" val="1760209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a:t>
            </a:r>
          </a:p>
        </p:txBody>
      </p:sp>
      <p:sp>
        <p:nvSpPr>
          <p:cNvPr id="4" name="Slide Number Placeholder 3"/>
          <p:cNvSpPr>
            <a:spLocks noGrp="1"/>
          </p:cNvSpPr>
          <p:nvPr>
            <p:ph type="sldNum" sz="quarter" idx="5"/>
          </p:nvPr>
        </p:nvSpPr>
        <p:spPr/>
        <p:txBody>
          <a:bodyPr/>
          <a:lstStyle/>
          <a:p>
            <a:fld id="{928FEB08-8FFB-45A8-BD60-C4F01CF2EC67}" type="slidenum">
              <a:rPr lang="en-US" smtClean="0"/>
              <a:t>15</a:t>
            </a:fld>
            <a:endParaRPr lang="en-US" dirty="0"/>
          </a:p>
        </p:txBody>
      </p:sp>
    </p:spTree>
    <p:extLst>
      <p:ext uri="{BB962C8B-B14F-4D97-AF65-F5344CB8AC3E}">
        <p14:creationId xmlns:p14="http://schemas.microsoft.com/office/powerpoint/2010/main" val="2019624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a:t>
            </a:r>
          </a:p>
        </p:txBody>
      </p:sp>
      <p:sp>
        <p:nvSpPr>
          <p:cNvPr id="4" name="Slide Number Placeholder 3"/>
          <p:cNvSpPr>
            <a:spLocks noGrp="1"/>
          </p:cNvSpPr>
          <p:nvPr>
            <p:ph type="sldNum" sz="quarter" idx="5"/>
          </p:nvPr>
        </p:nvSpPr>
        <p:spPr/>
        <p:txBody>
          <a:bodyPr/>
          <a:lstStyle/>
          <a:p>
            <a:fld id="{928FEB08-8FFB-45A8-BD60-C4F01CF2EC67}" type="slidenum">
              <a:rPr lang="en-US" smtClean="0"/>
              <a:t>16</a:t>
            </a:fld>
            <a:endParaRPr lang="en-US" dirty="0"/>
          </a:p>
        </p:txBody>
      </p:sp>
    </p:spTree>
    <p:extLst>
      <p:ext uri="{BB962C8B-B14F-4D97-AF65-F5344CB8AC3E}">
        <p14:creationId xmlns:p14="http://schemas.microsoft.com/office/powerpoint/2010/main" val="3842505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Sample disclosure page.</a:t>
            </a:r>
            <a:r>
              <a:rPr lang="en-US" baseline="0" dirty="0"/>
              <a:t> </a:t>
            </a:r>
            <a:br>
              <a:rPr lang="en-US" baseline="0" dirty="0"/>
            </a:br>
            <a:r>
              <a:rPr lang="en-US" baseline="0" dirty="0"/>
              <a:t>Note that disclosure has its own master page. Smaller text in two columns The copyright DOES NOT include “Please see disclosures…”</a:t>
            </a:r>
            <a:endParaRPr lang="en-US" dirty="0"/>
          </a:p>
        </p:txBody>
      </p:sp>
      <p:sp>
        <p:nvSpPr>
          <p:cNvPr id="4" name="Slide Number Placeholder 3"/>
          <p:cNvSpPr>
            <a:spLocks noGrp="1"/>
          </p:cNvSpPr>
          <p:nvPr>
            <p:ph type="sldNum" sz="quarter" idx="10"/>
          </p:nvPr>
        </p:nvSpPr>
        <p:spPr/>
        <p:txBody>
          <a:bodyPr/>
          <a:lstStyle/>
          <a:p>
            <a:pPr marL="0" marR="0" lvl="0" indent="0" algn="r" defTabSz="1018824" rtl="0" eaLnBrk="1" fontAlgn="auto" latinLnBrk="0" hangingPunct="1">
              <a:lnSpc>
                <a:spcPct val="100000"/>
              </a:lnSpc>
              <a:spcBef>
                <a:spcPts val="0"/>
              </a:spcBef>
              <a:spcAft>
                <a:spcPts val="0"/>
              </a:spcAft>
              <a:buClrTx/>
              <a:buSzTx/>
              <a:buFontTx/>
              <a:buNone/>
              <a:tabLst/>
              <a:defRPr/>
            </a:pPr>
            <a:fld id="{928FEB08-8FFB-45A8-BD60-C4F01CF2EC6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18824"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92286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***POLL QUESTION***</a:t>
            </a:r>
          </a:p>
        </p:txBody>
      </p:sp>
      <p:sp>
        <p:nvSpPr>
          <p:cNvPr id="4" name="Slide Number Placeholder 3"/>
          <p:cNvSpPr>
            <a:spLocks noGrp="1"/>
          </p:cNvSpPr>
          <p:nvPr>
            <p:ph type="sldNum" sz="quarter" idx="10"/>
          </p:nvPr>
        </p:nvSpPr>
        <p:spPr/>
        <p:txBody>
          <a:bodyPr/>
          <a:lstStyle/>
          <a:p>
            <a:pPr marL="0" marR="0" lvl="0" indent="0" algn="r" defTabSz="1018824" rtl="0" eaLnBrk="1" fontAlgn="auto" latinLnBrk="0" hangingPunct="1">
              <a:lnSpc>
                <a:spcPct val="100000"/>
              </a:lnSpc>
              <a:spcBef>
                <a:spcPts val="0"/>
              </a:spcBef>
              <a:spcAft>
                <a:spcPts val="0"/>
              </a:spcAft>
              <a:buClrTx/>
              <a:buSzTx/>
              <a:buFontTx/>
              <a:buNone/>
              <a:tabLst/>
              <a:defRPr/>
            </a:pPr>
            <a:fld id="{928FEB08-8FFB-45A8-BD60-C4F01CF2EC6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18824"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04242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TK</a:t>
            </a:r>
          </a:p>
        </p:txBody>
      </p:sp>
      <p:sp>
        <p:nvSpPr>
          <p:cNvPr id="4" name="Slide Number Placeholder 3"/>
          <p:cNvSpPr>
            <a:spLocks noGrp="1"/>
          </p:cNvSpPr>
          <p:nvPr>
            <p:ph type="sldNum" sz="quarter" idx="5"/>
          </p:nvPr>
        </p:nvSpPr>
        <p:spPr/>
        <p:txBody>
          <a:bodyPr/>
          <a:lstStyle/>
          <a:p>
            <a:fld id="{928FEB08-8FFB-45A8-BD60-C4F01CF2EC67}" type="slidenum">
              <a:rPr lang="en-US" smtClean="0"/>
              <a:t>4</a:t>
            </a:fld>
            <a:endParaRPr lang="en-US" dirty="0"/>
          </a:p>
        </p:txBody>
      </p:sp>
    </p:spTree>
    <p:extLst>
      <p:ext uri="{BB962C8B-B14F-4D97-AF65-F5344CB8AC3E}">
        <p14:creationId xmlns:p14="http://schemas.microsoft.com/office/powerpoint/2010/main" val="3029386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TK</a:t>
            </a:r>
          </a:p>
        </p:txBody>
      </p:sp>
      <p:sp>
        <p:nvSpPr>
          <p:cNvPr id="4" name="Slide Number Placeholder 3"/>
          <p:cNvSpPr>
            <a:spLocks noGrp="1"/>
          </p:cNvSpPr>
          <p:nvPr>
            <p:ph type="sldNum" sz="quarter" idx="5"/>
          </p:nvPr>
        </p:nvSpPr>
        <p:spPr/>
        <p:txBody>
          <a:bodyPr/>
          <a:lstStyle/>
          <a:p>
            <a:fld id="{928FEB08-8FFB-45A8-BD60-C4F01CF2EC67}" type="slidenum">
              <a:rPr lang="en-US" smtClean="0"/>
              <a:t>5</a:t>
            </a:fld>
            <a:endParaRPr lang="en-US" dirty="0"/>
          </a:p>
        </p:txBody>
      </p:sp>
    </p:spTree>
    <p:extLst>
      <p:ext uri="{BB962C8B-B14F-4D97-AF65-F5344CB8AC3E}">
        <p14:creationId xmlns:p14="http://schemas.microsoft.com/office/powerpoint/2010/main" val="3475919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TK</a:t>
            </a:r>
          </a:p>
        </p:txBody>
      </p:sp>
      <p:sp>
        <p:nvSpPr>
          <p:cNvPr id="4" name="Slide Number Placeholder 3"/>
          <p:cNvSpPr>
            <a:spLocks noGrp="1"/>
          </p:cNvSpPr>
          <p:nvPr>
            <p:ph type="sldNum" sz="quarter" idx="5"/>
          </p:nvPr>
        </p:nvSpPr>
        <p:spPr/>
        <p:txBody>
          <a:bodyPr/>
          <a:lstStyle/>
          <a:p>
            <a:fld id="{928FEB08-8FFB-45A8-BD60-C4F01CF2EC67}" type="slidenum">
              <a:rPr lang="en-US" smtClean="0"/>
              <a:t>6</a:t>
            </a:fld>
            <a:endParaRPr lang="en-US" dirty="0"/>
          </a:p>
        </p:txBody>
      </p:sp>
    </p:spTree>
    <p:extLst>
      <p:ext uri="{BB962C8B-B14F-4D97-AF65-F5344CB8AC3E}">
        <p14:creationId xmlns:p14="http://schemas.microsoft.com/office/powerpoint/2010/main" val="2346156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TK</a:t>
            </a:r>
          </a:p>
        </p:txBody>
      </p:sp>
      <p:sp>
        <p:nvSpPr>
          <p:cNvPr id="4" name="Slide Number Placeholder 3"/>
          <p:cNvSpPr>
            <a:spLocks noGrp="1"/>
          </p:cNvSpPr>
          <p:nvPr>
            <p:ph type="sldNum" sz="quarter" idx="5"/>
          </p:nvPr>
        </p:nvSpPr>
        <p:spPr/>
        <p:txBody>
          <a:bodyPr/>
          <a:lstStyle/>
          <a:p>
            <a:fld id="{928FEB08-8FFB-45A8-BD60-C4F01CF2EC67}" type="slidenum">
              <a:rPr lang="en-US" smtClean="0"/>
              <a:t>7</a:t>
            </a:fld>
            <a:endParaRPr lang="en-US" dirty="0"/>
          </a:p>
        </p:txBody>
      </p:sp>
    </p:spTree>
    <p:extLst>
      <p:ext uri="{BB962C8B-B14F-4D97-AF65-F5344CB8AC3E}">
        <p14:creationId xmlns:p14="http://schemas.microsoft.com/office/powerpoint/2010/main" val="2572743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a:t>
            </a:r>
          </a:p>
        </p:txBody>
      </p:sp>
      <p:sp>
        <p:nvSpPr>
          <p:cNvPr id="4" name="Slide Number Placeholder 3"/>
          <p:cNvSpPr>
            <a:spLocks noGrp="1"/>
          </p:cNvSpPr>
          <p:nvPr>
            <p:ph type="sldNum" sz="quarter" idx="5"/>
          </p:nvPr>
        </p:nvSpPr>
        <p:spPr/>
        <p:txBody>
          <a:bodyPr/>
          <a:lstStyle/>
          <a:p>
            <a:fld id="{928FEB08-8FFB-45A8-BD60-C4F01CF2EC67}" type="slidenum">
              <a:rPr lang="en-US" smtClean="0"/>
              <a:t>9</a:t>
            </a:fld>
            <a:endParaRPr lang="en-US" dirty="0"/>
          </a:p>
        </p:txBody>
      </p:sp>
    </p:spTree>
    <p:extLst>
      <p:ext uri="{BB962C8B-B14F-4D97-AF65-F5344CB8AC3E}">
        <p14:creationId xmlns:p14="http://schemas.microsoft.com/office/powerpoint/2010/main" val="80707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a:t>
            </a:r>
          </a:p>
        </p:txBody>
      </p:sp>
      <p:sp>
        <p:nvSpPr>
          <p:cNvPr id="4" name="Slide Number Placeholder 3"/>
          <p:cNvSpPr>
            <a:spLocks noGrp="1"/>
          </p:cNvSpPr>
          <p:nvPr>
            <p:ph type="sldNum" sz="quarter" idx="5"/>
          </p:nvPr>
        </p:nvSpPr>
        <p:spPr/>
        <p:txBody>
          <a:bodyPr/>
          <a:lstStyle/>
          <a:p>
            <a:fld id="{928FEB08-8FFB-45A8-BD60-C4F01CF2EC67}" type="slidenum">
              <a:rPr lang="en-US" smtClean="0"/>
              <a:t>10</a:t>
            </a:fld>
            <a:endParaRPr lang="en-US" dirty="0"/>
          </a:p>
        </p:txBody>
      </p:sp>
    </p:spTree>
    <p:extLst>
      <p:ext uri="{BB962C8B-B14F-4D97-AF65-F5344CB8AC3E}">
        <p14:creationId xmlns:p14="http://schemas.microsoft.com/office/powerpoint/2010/main" val="1046655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a:t>
            </a:r>
          </a:p>
        </p:txBody>
      </p:sp>
      <p:sp>
        <p:nvSpPr>
          <p:cNvPr id="4" name="Slide Number Placeholder 3"/>
          <p:cNvSpPr>
            <a:spLocks noGrp="1"/>
          </p:cNvSpPr>
          <p:nvPr>
            <p:ph type="sldNum" sz="quarter" idx="5"/>
          </p:nvPr>
        </p:nvSpPr>
        <p:spPr/>
        <p:txBody>
          <a:bodyPr/>
          <a:lstStyle/>
          <a:p>
            <a:fld id="{928FEB08-8FFB-45A8-BD60-C4F01CF2EC67}" type="slidenum">
              <a:rPr lang="en-US" smtClean="0"/>
              <a:t>11</a:t>
            </a:fld>
            <a:endParaRPr lang="en-US" dirty="0"/>
          </a:p>
        </p:txBody>
      </p:sp>
    </p:spTree>
    <p:extLst>
      <p:ext uri="{BB962C8B-B14F-4D97-AF65-F5344CB8AC3E}">
        <p14:creationId xmlns:p14="http://schemas.microsoft.com/office/powerpoint/2010/main" val="15300409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1">
    <p:bg>
      <p:bgPr>
        <a:solidFill>
          <a:schemeClr val="bg1"/>
        </a:solidFill>
        <a:effectLst/>
      </p:bgPr>
    </p:bg>
    <p:spTree>
      <p:nvGrpSpPr>
        <p:cNvPr id="1" name=""/>
        <p:cNvGrpSpPr/>
        <p:nvPr/>
      </p:nvGrpSpPr>
      <p:grpSpPr>
        <a:xfrm>
          <a:off x="0" y="0"/>
          <a:ext cx="0" cy="0"/>
          <a:chOff x="0" y="0"/>
          <a:chExt cx="0" cy="0"/>
        </a:xfrm>
      </p:grpSpPr>
      <p:sp>
        <p:nvSpPr>
          <p:cNvPr id="59" name="Rectangle 58"/>
          <p:cNvSpPr/>
          <p:nvPr userDrawn="1"/>
        </p:nvSpPr>
        <p:spPr>
          <a:xfrm>
            <a:off x="365760" y="365760"/>
            <a:ext cx="9326880" cy="7040880"/>
          </a:xfrm>
          <a:prstGeom prst="rect">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kern="400" baseline="0" dirty="0">
              <a:latin typeface="Arial" panose="020B0604020202020204" pitchFamily="34" charset="0"/>
              <a:cs typeface="Arial" panose="020B0604020202020204" pitchFamily="34" charset="0"/>
            </a:endParaRPr>
          </a:p>
        </p:txBody>
      </p:sp>
      <p:sp>
        <p:nvSpPr>
          <p:cNvPr id="2" name="Title 1"/>
          <p:cNvSpPr>
            <a:spLocks noGrp="1"/>
          </p:cNvSpPr>
          <p:nvPr>
            <p:ph type="ctrTitle" hasCustomPrompt="1"/>
          </p:nvPr>
        </p:nvSpPr>
        <p:spPr>
          <a:xfrm>
            <a:off x="685800" y="1965960"/>
            <a:ext cx="8686800" cy="548640"/>
          </a:xfrm>
        </p:spPr>
        <p:txBody>
          <a:bodyPr anchor="t" anchorCtr="0"/>
          <a:lstStyle>
            <a:lvl1pPr>
              <a:lnSpc>
                <a:spcPts val="3900"/>
              </a:lnSpc>
              <a:defRPr sz="3600" kern="400" baseline="0">
                <a:solidFill>
                  <a:schemeClr val="bg1"/>
                </a:solidFill>
              </a:defRPr>
            </a:lvl1pPr>
          </a:lstStyle>
          <a:p>
            <a:r>
              <a:rPr lang="en-US" dirty="0"/>
              <a:t>Click to Enter Presentation Title</a:t>
            </a:r>
          </a:p>
        </p:txBody>
      </p:sp>
      <p:sp>
        <p:nvSpPr>
          <p:cNvPr id="3" name="Subtitle 2"/>
          <p:cNvSpPr>
            <a:spLocks noGrp="1"/>
          </p:cNvSpPr>
          <p:nvPr>
            <p:ph type="subTitle" idx="1" hasCustomPrompt="1"/>
          </p:nvPr>
        </p:nvSpPr>
        <p:spPr>
          <a:xfrm>
            <a:off x="685800" y="2514600"/>
            <a:ext cx="8686800" cy="274320"/>
          </a:xfrm>
        </p:spPr>
        <p:txBody>
          <a:bodyPr anchor="t" anchorCtr="0"/>
          <a:lstStyle>
            <a:lvl1pPr marL="0" indent="0" algn="l">
              <a:lnSpc>
                <a:spcPts val="2100"/>
              </a:lnSpc>
              <a:spcBef>
                <a:spcPts val="0"/>
              </a:spcBef>
              <a:spcAft>
                <a:spcPts val="0"/>
              </a:spcAft>
              <a:buNone/>
              <a:defRPr sz="1800" kern="400" baseline="0">
                <a:solidFill>
                  <a:schemeClr val="accent2"/>
                </a:solidFill>
                <a:latin typeface="Arial" panose="020B0604020202020204" pitchFamily="34" charset="0"/>
                <a:cs typeface="Arial" panose="020B0604020202020204" pitchFamily="34" charset="0"/>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dirty="0"/>
              <a:t>Click to Enter Presentation Subtitle</a:t>
            </a:r>
          </a:p>
        </p:txBody>
      </p:sp>
      <p:sp>
        <p:nvSpPr>
          <p:cNvPr id="9" name="Text Placeholder 8"/>
          <p:cNvSpPr>
            <a:spLocks noGrp="1"/>
          </p:cNvSpPr>
          <p:nvPr>
            <p:ph type="body" sz="quarter" idx="10" hasCustomPrompt="1"/>
          </p:nvPr>
        </p:nvSpPr>
        <p:spPr>
          <a:xfrm>
            <a:off x="691624" y="3194908"/>
            <a:ext cx="8686800" cy="640080"/>
          </a:xfrm>
        </p:spPr>
        <p:txBody>
          <a:bodyPr/>
          <a:lstStyle>
            <a:lvl1pPr marL="0" indent="0">
              <a:lnSpc>
                <a:spcPts val="1600"/>
              </a:lnSpc>
              <a:spcBef>
                <a:spcPts val="0"/>
              </a:spcBef>
              <a:spcAft>
                <a:spcPts val="0"/>
              </a:spcAft>
              <a:buNone/>
              <a:defRPr sz="1200" kern="400" baseline="0">
                <a:solidFill>
                  <a:schemeClr val="bg1"/>
                </a:solidFill>
                <a:latin typeface="Arial" panose="020B0604020202020204" pitchFamily="34" charset="0"/>
                <a:cs typeface="Arial" panose="020B0604020202020204" pitchFamily="34" charset="0"/>
              </a:defRPr>
            </a:lvl1pPr>
            <a:lvl2pPr marL="509412" indent="0">
              <a:buNone/>
              <a:defRPr>
                <a:latin typeface="Arial" panose="020B0604020202020204" pitchFamily="34" charset="0"/>
                <a:cs typeface="Arial" panose="020B0604020202020204" pitchFamily="34" charset="0"/>
              </a:defRPr>
            </a:lvl2pPr>
            <a:lvl3pPr marL="1018824" indent="0">
              <a:buNone/>
              <a:defRPr>
                <a:latin typeface="Arial" panose="020B0604020202020204" pitchFamily="34" charset="0"/>
                <a:cs typeface="Arial" panose="020B0604020202020204" pitchFamily="34" charset="0"/>
              </a:defRPr>
            </a:lvl3pPr>
            <a:lvl4pPr marL="1528237" indent="0">
              <a:buNone/>
              <a:defRPr>
                <a:latin typeface="Arial" panose="020B0604020202020204" pitchFamily="34" charset="0"/>
                <a:cs typeface="Arial" panose="020B0604020202020204" pitchFamily="34" charset="0"/>
              </a:defRPr>
            </a:lvl4pPr>
            <a:lvl5pPr marL="2037649" indent="0">
              <a:buNone/>
              <a:defRPr>
                <a:latin typeface="Arial" panose="020B0604020202020204" pitchFamily="34" charset="0"/>
                <a:cs typeface="Arial" panose="020B0604020202020204" pitchFamily="34" charset="0"/>
              </a:defRPr>
            </a:lvl5pPr>
          </a:lstStyle>
          <a:p>
            <a:pPr lvl="0"/>
            <a:r>
              <a:rPr lang="en-US" dirty="0"/>
              <a:t>To: </a:t>
            </a:r>
            <a:r>
              <a:rPr lang="en-US" dirty="0" err="1"/>
              <a:t>Firstname</a:t>
            </a:r>
            <a:r>
              <a:rPr lang="en-US" dirty="0"/>
              <a:t> </a:t>
            </a:r>
            <a:r>
              <a:rPr lang="en-US" dirty="0" err="1"/>
              <a:t>Lastname</a:t>
            </a:r>
            <a:br>
              <a:rPr lang="en-US" dirty="0"/>
            </a:br>
            <a:r>
              <a:rPr lang="en-US" dirty="0"/>
              <a:t>From: </a:t>
            </a:r>
            <a:r>
              <a:rPr lang="en-US" dirty="0" err="1"/>
              <a:t>Firstname</a:t>
            </a:r>
            <a:r>
              <a:rPr lang="en-US" dirty="0"/>
              <a:t> </a:t>
            </a:r>
            <a:r>
              <a:rPr lang="en-US" dirty="0" err="1"/>
              <a:t>Lastname</a:t>
            </a:r>
            <a:r>
              <a:rPr lang="en-US" dirty="0"/>
              <a:t> </a:t>
            </a:r>
            <a:br>
              <a:rPr lang="en-US" dirty="0"/>
            </a:br>
            <a:r>
              <a:rPr lang="en-US" dirty="0"/>
              <a:t>Month xx, 2018</a:t>
            </a:r>
          </a:p>
        </p:txBody>
      </p:sp>
      <p:pic>
        <p:nvPicPr>
          <p:cNvPr id="14" name="Picture 13" descr="WTC_Logo_Horiz_Rev.png"/>
          <p:cNvPicPr>
            <a:picLocks noChangeAspect="1"/>
          </p:cNvPicPr>
          <p:nvPr userDrawn="1"/>
        </p:nvPicPr>
        <p:blipFill>
          <a:blip r:embed="rId2" cstate="print"/>
          <a:stretch>
            <a:fillRect/>
          </a:stretch>
        </p:blipFill>
        <p:spPr>
          <a:xfrm>
            <a:off x="685800" y="685800"/>
            <a:ext cx="1828800" cy="347500"/>
          </a:xfrm>
          <a:prstGeom prst="rect">
            <a:avLst/>
          </a:prstGeom>
        </p:spPr>
      </p:pic>
      <p:grpSp>
        <p:nvGrpSpPr>
          <p:cNvPr id="52" name="Group 51"/>
          <p:cNvGrpSpPr>
            <a:grpSpLocks/>
          </p:cNvGrpSpPr>
          <p:nvPr userDrawn="1"/>
        </p:nvGrpSpPr>
        <p:grpSpPr>
          <a:xfrm>
            <a:off x="365760" y="3977640"/>
            <a:ext cx="9326880" cy="3429000"/>
            <a:chOff x="6350" y="3490913"/>
            <a:chExt cx="9128126" cy="3357562"/>
          </a:xfrm>
        </p:grpSpPr>
        <p:sp>
          <p:nvSpPr>
            <p:cNvPr id="8" name="Freeform 5"/>
            <p:cNvSpPr>
              <a:spLocks/>
            </p:cNvSpPr>
            <p:nvPr userDrawn="1"/>
          </p:nvSpPr>
          <p:spPr bwMode="auto">
            <a:xfrm>
              <a:off x="674688" y="5354638"/>
              <a:ext cx="1019175" cy="1487487"/>
            </a:xfrm>
            <a:custGeom>
              <a:avLst/>
              <a:gdLst>
                <a:gd name="T0" fmla="*/ 642 w 642"/>
                <a:gd name="T1" fmla="*/ 630 h 937"/>
                <a:gd name="T2" fmla="*/ 642 w 642"/>
                <a:gd name="T3" fmla="*/ 0 h 937"/>
                <a:gd name="T4" fmla="*/ 0 w 642"/>
                <a:gd name="T5" fmla="*/ 306 h 937"/>
                <a:gd name="T6" fmla="*/ 0 w 642"/>
                <a:gd name="T7" fmla="*/ 608 h 937"/>
                <a:gd name="T8" fmla="*/ 642 w 642"/>
                <a:gd name="T9" fmla="*/ 937 h 937"/>
                <a:gd name="T10" fmla="*/ 642 w 642"/>
                <a:gd name="T11" fmla="*/ 630 h 937"/>
              </a:gdLst>
              <a:ahLst/>
              <a:cxnLst>
                <a:cxn ang="0">
                  <a:pos x="T0" y="T1"/>
                </a:cxn>
                <a:cxn ang="0">
                  <a:pos x="T2" y="T3"/>
                </a:cxn>
                <a:cxn ang="0">
                  <a:pos x="T4" y="T5"/>
                </a:cxn>
                <a:cxn ang="0">
                  <a:pos x="T6" y="T7"/>
                </a:cxn>
                <a:cxn ang="0">
                  <a:pos x="T8" y="T9"/>
                </a:cxn>
                <a:cxn ang="0">
                  <a:pos x="T10" y="T11"/>
                </a:cxn>
              </a:cxnLst>
              <a:rect l="0" t="0" r="r" b="b"/>
              <a:pathLst>
                <a:path w="642" h="937">
                  <a:moveTo>
                    <a:pt x="642" y="630"/>
                  </a:moveTo>
                  <a:lnTo>
                    <a:pt x="642" y="0"/>
                  </a:lnTo>
                  <a:lnTo>
                    <a:pt x="0" y="306"/>
                  </a:lnTo>
                  <a:lnTo>
                    <a:pt x="0" y="608"/>
                  </a:lnTo>
                  <a:lnTo>
                    <a:pt x="642" y="937"/>
                  </a:lnTo>
                  <a:lnTo>
                    <a:pt x="642" y="63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11" name="Freeform 6"/>
            <p:cNvSpPr>
              <a:spLocks/>
            </p:cNvSpPr>
            <p:nvPr userDrawn="1"/>
          </p:nvSpPr>
          <p:spPr bwMode="auto">
            <a:xfrm>
              <a:off x="1693863" y="5700713"/>
              <a:ext cx="1701800" cy="1144587"/>
            </a:xfrm>
            <a:custGeom>
              <a:avLst/>
              <a:gdLst>
                <a:gd name="T0" fmla="*/ 0 w 1072"/>
                <a:gd name="T1" fmla="*/ 412 h 721"/>
                <a:gd name="T2" fmla="*/ 0 w 1072"/>
                <a:gd name="T3" fmla="*/ 719 h 721"/>
                <a:gd name="T4" fmla="*/ 4 w 1072"/>
                <a:gd name="T5" fmla="*/ 721 h 721"/>
                <a:gd name="T6" fmla="*/ 428 w 1072"/>
                <a:gd name="T7" fmla="*/ 721 h 721"/>
                <a:gd name="T8" fmla="*/ 428 w 1072"/>
                <a:gd name="T9" fmla="*/ 635 h 721"/>
                <a:gd name="T10" fmla="*/ 1072 w 1072"/>
                <a:gd name="T11" fmla="*/ 329 h 721"/>
                <a:gd name="T12" fmla="*/ 428 w 1072"/>
                <a:gd name="T13" fmla="*/ 0 h 721"/>
                <a:gd name="T14" fmla="*/ 428 w 1072"/>
                <a:gd name="T15" fmla="*/ 188 h 721"/>
                <a:gd name="T16" fmla="*/ 0 w 1072"/>
                <a:gd name="T17" fmla="*/ 412 h 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2" h="721">
                  <a:moveTo>
                    <a:pt x="0" y="412"/>
                  </a:moveTo>
                  <a:lnTo>
                    <a:pt x="0" y="719"/>
                  </a:lnTo>
                  <a:lnTo>
                    <a:pt x="4" y="721"/>
                  </a:lnTo>
                  <a:lnTo>
                    <a:pt x="428" y="721"/>
                  </a:lnTo>
                  <a:lnTo>
                    <a:pt x="428" y="635"/>
                  </a:lnTo>
                  <a:lnTo>
                    <a:pt x="1072" y="329"/>
                  </a:lnTo>
                  <a:lnTo>
                    <a:pt x="428" y="0"/>
                  </a:lnTo>
                  <a:lnTo>
                    <a:pt x="428" y="188"/>
                  </a:lnTo>
                  <a:lnTo>
                    <a:pt x="0" y="412"/>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12" name="Freeform 7"/>
            <p:cNvSpPr>
              <a:spLocks/>
            </p:cNvSpPr>
            <p:nvPr userDrawn="1"/>
          </p:nvSpPr>
          <p:spPr bwMode="auto">
            <a:xfrm>
              <a:off x="3395663" y="4732338"/>
              <a:ext cx="681038" cy="998537"/>
            </a:xfrm>
            <a:custGeom>
              <a:avLst/>
              <a:gdLst>
                <a:gd name="T0" fmla="*/ 429 w 429"/>
                <a:gd name="T1" fmla="*/ 406 h 629"/>
                <a:gd name="T2" fmla="*/ 429 w 429"/>
                <a:gd name="T3" fmla="*/ 218 h 629"/>
                <a:gd name="T4" fmla="*/ 0 w 429"/>
                <a:gd name="T5" fmla="*/ 0 h 629"/>
                <a:gd name="T6" fmla="*/ 0 w 429"/>
                <a:gd name="T7" fmla="*/ 629 h 629"/>
                <a:gd name="T8" fmla="*/ 429 w 429"/>
                <a:gd name="T9" fmla="*/ 406 h 629"/>
              </a:gdLst>
              <a:ahLst/>
              <a:cxnLst>
                <a:cxn ang="0">
                  <a:pos x="T0" y="T1"/>
                </a:cxn>
                <a:cxn ang="0">
                  <a:pos x="T2" y="T3"/>
                </a:cxn>
                <a:cxn ang="0">
                  <a:pos x="T4" y="T5"/>
                </a:cxn>
                <a:cxn ang="0">
                  <a:pos x="T6" y="T7"/>
                </a:cxn>
                <a:cxn ang="0">
                  <a:pos x="T8" y="T9"/>
                </a:cxn>
              </a:cxnLst>
              <a:rect l="0" t="0" r="r" b="b"/>
              <a:pathLst>
                <a:path w="429" h="629">
                  <a:moveTo>
                    <a:pt x="429" y="406"/>
                  </a:moveTo>
                  <a:lnTo>
                    <a:pt x="429" y="218"/>
                  </a:lnTo>
                  <a:lnTo>
                    <a:pt x="0" y="0"/>
                  </a:lnTo>
                  <a:lnTo>
                    <a:pt x="0" y="629"/>
                  </a:lnTo>
                  <a:lnTo>
                    <a:pt x="429" y="406"/>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13" name="Freeform 8"/>
            <p:cNvSpPr>
              <a:spLocks/>
            </p:cNvSpPr>
            <p:nvPr userDrawn="1"/>
          </p:nvSpPr>
          <p:spPr bwMode="auto">
            <a:xfrm>
              <a:off x="6011863" y="6472238"/>
              <a:ext cx="782638" cy="373062"/>
            </a:xfrm>
            <a:custGeom>
              <a:avLst/>
              <a:gdLst>
                <a:gd name="T0" fmla="*/ 0 w 493"/>
                <a:gd name="T1" fmla="*/ 235 h 235"/>
                <a:gd name="T2" fmla="*/ 493 w 493"/>
                <a:gd name="T3" fmla="*/ 235 h 235"/>
                <a:gd name="T4" fmla="*/ 493 w 493"/>
                <a:gd name="T5" fmla="*/ 0 h 235"/>
                <a:gd name="T6" fmla="*/ 0 w 493"/>
                <a:gd name="T7" fmla="*/ 235 h 235"/>
              </a:gdLst>
              <a:ahLst/>
              <a:cxnLst>
                <a:cxn ang="0">
                  <a:pos x="T0" y="T1"/>
                </a:cxn>
                <a:cxn ang="0">
                  <a:pos x="T2" y="T3"/>
                </a:cxn>
                <a:cxn ang="0">
                  <a:pos x="T4" y="T5"/>
                </a:cxn>
                <a:cxn ang="0">
                  <a:pos x="T6" y="T7"/>
                </a:cxn>
              </a:cxnLst>
              <a:rect l="0" t="0" r="r" b="b"/>
              <a:pathLst>
                <a:path w="493" h="235">
                  <a:moveTo>
                    <a:pt x="0" y="235"/>
                  </a:moveTo>
                  <a:lnTo>
                    <a:pt x="493" y="235"/>
                  </a:lnTo>
                  <a:lnTo>
                    <a:pt x="493" y="0"/>
                  </a:lnTo>
                  <a:lnTo>
                    <a:pt x="0" y="235"/>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15" name="Freeform 9"/>
            <p:cNvSpPr>
              <a:spLocks/>
            </p:cNvSpPr>
            <p:nvPr userDrawn="1"/>
          </p:nvSpPr>
          <p:spPr bwMode="auto">
            <a:xfrm>
              <a:off x="3395663" y="5078413"/>
              <a:ext cx="1700213" cy="1490662"/>
            </a:xfrm>
            <a:custGeom>
              <a:avLst/>
              <a:gdLst>
                <a:gd name="T0" fmla="*/ 0 w 1071"/>
                <a:gd name="T1" fmla="*/ 411 h 939"/>
                <a:gd name="T2" fmla="*/ 0 w 1071"/>
                <a:gd name="T3" fmla="*/ 721 h 939"/>
                <a:gd name="T4" fmla="*/ 429 w 1071"/>
                <a:gd name="T5" fmla="*/ 939 h 939"/>
                <a:gd name="T6" fmla="*/ 429 w 1071"/>
                <a:gd name="T7" fmla="*/ 637 h 939"/>
                <a:gd name="T8" fmla="*/ 1071 w 1071"/>
                <a:gd name="T9" fmla="*/ 329 h 939"/>
                <a:gd name="T10" fmla="*/ 429 w 1071"/>
                <a:gd name="T11" fmla="*/ 0 h 939"/>
                <a:gd name="T12" fmla="*/ 429 w 1071"/>
                <a:gd name="T13" fmla="*/ 188 h 939"/>
                <a:gd name="T14" fmla="*/ 0 w 1071"/>
                <a:gd name="T15" fmla="*/ 411 h 9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1" h="939">
                  <a:moveTo>
                    <a:pt x="0" y="411"/>
                  </a:moveTo>
                  <a:lnTo>
                    <a:pt x="0" y="721"/>
                  </a:lnTo>
                  <a:lnTo>
                    <a:pt x="429" y="939"/>
                  </a:lnTo>
                  <a:lnTo>
                    <a:pt x="429" y="637"/>
                  </a:lnTo>
                  <a:lnTo>
                    <a:pt x="1071" y="329"/>
                  </a:lnTo>
                  <a:lnTo>
                    <a:pt x="429" y="0"/>
                  </a:lnTo>
                  <a:lnTo>
                    <a:pt x="429" y="188"/>
                  </a:lnTo>
                  <a:lnTo>
                    <a:pt x="0" y="411"/>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16" name="Freeform 10"/>
            <p:cNvSpPr>
              <a:spLocks/>
            </p:cNvSpPr>
            <p:nvPr userDrawn="1"/>
          </p:nvSpPr>
          <p:spPr bwMode="auto">
            <a:xfrm>
              <a:off x="7475538" y="6818313"/>
              <a:ext cx="55563" cy="26987"/>
            </a:xfrm>
            <a:custGeom>
              <a:avLst/>
              <a:gdLst>
                <a:gd name="T0" fmla="*/ 0 w 35"/>
                <a:gd name="T1" fmla="*/ 17 h 17"/>
                <a:gd name="T2" fmla="*/ 35 w 35"/>
                <a:gd name="T3" fmla="*/ 17 h 17"/>
                <a:gd name="T4" fmla="*/ 0 w 35"/>
                <a:gd name="T5" fmla="*/ 0 h 17"/>
                <a:gd name="T6" fmla="*/ 0 w 35"/>
                <a:gd name="T7" fmla="*/ 17 h 17"/>
              </a:gdLst>
              <a:ahLst/>
              <a:cxnLst>
                <a:cxn ang="0">
                  <a:pos x="T0" y="T1"/>
                </a:cxn>
                <a:cxn ang="0">
                  <a:pos x="T2" y="T3"/>
                </a:cxn>
                <a:cxn ang="0">
                  <a:pos x="T4" y="T5"/>
                </a:cxn>
                <a:cxn ang="0">
                  <a:pos x="T6" y="T7"/>
                </a:cxn>
              </a:cxnLst>
              <a:rect l="0" t="0" r="r" b="b"/>
              <a:pathLst>
                <a:path w="35" h="17">
                  <a:moveTo>
                    <a:pt x="0" y="17"/>
                  </a:moveTo>
                  <a:lnTo>
                    <a:pt x="35" y="17"/>
                  </a:lnTo>
                  <a:lnTo>
                    <a:pt x="0" y="0"/>
                  </a:lnTo>
                  <a:lnTo>
                    <a:pt x="0" y="17"/>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18" name="Freeform 11"/>
            <p:cNvSpPr>
              <a:spLocks/>
            </p:cNvSpPr>
            <p:nvPr userDrawn="1"/>
          </p:nvSpPr>
          <p:spPr bwMode="auto">
            <a:xfrm>
              <a:off x="6794500" y="6472238"/>
              <a:ext cx="681038" cy="373062"/>
            </a:xfrm>
            <a:custGeom>
              <a:avLst/>
              <a:gdLst>
                <a:gd name="T0" fmla="*/ 0 w 429"/>
                <a:gd name="T1" fmla="*/ 0 h 235"/>
                <a:gd name="T2" fmla="*/ 0 w 429"/>
                <a:gd name="T3" fmla="*/ 235 h 235"/>
                <a:gd name="T4" fmla="*/ 429 w 429"/>
                <a:gd name="T5" fmla="*/ 235 h 235"/>
                <a:gd name="T6" fmla="*/ 429 w 429"/>
                <a:gd name="T7" fmla="*/ 218 h 235"/>
                <a:gd name="T8" fmla="*/ 0 w 429"/>
                <a:gd name="T9" fmla="*/ 0 h 235"/>
              </a:gdLst>
              <a:ahLst/>
              <a:cxnLst>
                <a:cxn ang="0">
                  <a:pos x="T0" y="T1"/>
                </a:cxn>
                <a:cxn ang="0">
                  <a:pos x="T2" y="T3"/>
                </a:cxn>
                <a:cxn ang="0">
                  <a:pos x="T4" y="T5"/>
                </a:cxn>
                <a:cxn ang="0">
                  <a:pos x="T6" y="T7"/>
                </a:cxn>
                <a:cxn ang="0">
                  <a:pos x="T8" y="T9"/>
                </a:cxn>
              </a:cxnLst>
              <a:rect l="0" t="0" r="r" b="b"/>
              <a:pathLst>
                <a:path w="429" h="235">
                  <a:moveTo>
                    <a:pt x="0" y="0"/>
                  </a:moveTo>
                  <a:lnTo>
                    <a:pt x="0" y="235"/>
                  </a:lnTo>
                  <a:lnTo>
                    <a:pt x="429" y="235"/>
                  </a:lnTo>
                  <a:lnTo>
                    <a:pt x="429" y="218"/>
                  </a:lnTo>
                  <a:lnTo>
                    <a:pt x="0"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25" name="Freeform 12"/>
            <p:cNvSpPr>
              <a:spLocks/>
            </p:cNvSpPr>
            <p:nvPr userDrawn="1"/>
          </p:nvSpPr>
          <p:spPr bwMode="auto">
            <a:xfrm>
              <a:off x="239713" y="6319838"/>
              <a:ext cx="1454150" cy="525462"/>
            </a:xfrm>
            <a:custGeom>
              <a:avLst/>
              <a:gdLst>
                <a:gd name="T0" fmla="*/ 916 w 916"/>
                <a:gd name="T1" fmla="*/ 329 h 331"/>
                <a:gd name="T2" fmla="*/ 274 w 916"/>
                <a:gd name="T3" fmla="*/ 0 h 331"/>
                <a:gd name="T4" fmla="*/ 274 w 916"/>
                <a:gd name="T5" fmla="*/ 188 h 331"/>
                <a:gd name="T6" fmla="*/ 0 w 916"/>
                <a:gd name="T7" fmla="*/ 331 h 331"/>
                <a:gd name="T8" fmla="*/ 912 w 916"/>
                <a:gd name="T9" fmla="*/ 331 h 331"/>
                <a:gd name="T10" fmla="*/ 916 w 916"/>
                <a:gd name="T11" fmla="*/ 329 h 331"/>
              </a:gdLst>
              <a:ahLst/>
              <a:cxnLst>
                <a:cxn ang="0">
                  <a:pos x="T0" y="T1"/>
                </a:cxn>
                <a:cxn ang="0">
                  <a:pos x="T2" y="T3"/>
                </a:cxn>
                <a:cxn ang="0">
                  <a:pos x="T4" y="T5"/>
                </a:cxn>
                <a:cxn ang="0">
                  <a:pos x="T6" y="T7"/>
                </a:cxn>
                <a:cxn ang="0">
                  <a:pos x="T8" y="T9"/>
                </a:cxn>
                <a:cxn ang="0">
                  <a:pos x="T10" y="T11"/>
                </a:cxn>
              </a:cxnLst>
              <a:rect l="0" t="0" r="r" b="b"/>
              <a:pathLst>
                <a:path w="916" h="331">
                  <a:moveTo>
                    <a:pt x="916" y="329"/>
                  </a:moveTo>
                  <a:lnTo>
                    <a:pt x="274" y="0"/>
                  </a:lnTo>
                  <a:lnTo>
                    <a:pt x="274" y="188"/>
                  </a:lnTo>
                  <a:lnTo>
                    <a:pt x="0" y="331"/>
                  </a:lnTo>
                  <a:lnTo>
                    <a:pt x="912" y="331"/>
                  </a:lnTo>
                  <a:lnTo>
                    <a:pt x="916" y="329"/>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26" name="Freeform 13"/>
            <p:cNvSpPr>
              <a:spLocks/>
            </p:cNvSpPr>
            <p:nvPr userDrawn="1"/>
          </p:nvSpPr>
          <p:spPr bwMode="auto">
            <a:xfrm>
              <a:off x="6794500" y="3836988"/>
              <a:ext cx="1700213" cy="1490662"/>
            </a:xfrm>
            <a:custGeom>
              <a:avLst/>
              <a:gdLst>
                <a:gd name="T0" fmla="*/ 429 w 1071"/>
                <a:gd name="T1" fmla="*/ 939 h 939"/>
                <a:gd name="T2" fmla="*/ 429 w 1071"/>
                <a:gd name="T3" fmla="*/ 635 h 939"/>
                <a:gd name="T4" fmla="*/ 1071 w 1071"/>
                <a:gd name="T5" fmla="*/ 329 h 939"/>
                <a:gd name="T6" fmla="*/ 429 w 1071"/>
                <a:gd name="T7" fmla="*/ 0 h 939"/>
                <a:gd name="T8" fmla="*/ 429 w 1071"/>
                <a:gd name="T9" fmla="*/ 188 h 939"/>
                <a:gd name="T10" fmla="*/ 0 w 1071"/>
                <a:gd name="T11" fmla="*/ 411 h 939"/>
                <a:gd name="T12" fmla="*/ 0 w 1071"/>
                <a:gd name="T13" fmla="*/ 721 h 939"/>
                <a:gd name="T14" fmla="*/ 429 w 1071"/>
                <a:gd name="T15" fmla="*/ 939 h 9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1" h="939">
                  <a:moveTo>
                    <a:pt x="429" y="939"/>
                  </a:moveTo>
                  <a:lnTo>
                    <a:pt x="429" y="635"/>
                  </a:lnTo>
                  <a:lnTo>
                    <a:pt x="1071" y="329"/>
                  </a:lnTo>
                  <a:lnTo>
                    <a:pt x="429" y="0"/>
                  </a:lnTo>
                  <a:lnTo>
                    <a:pt x="429" y="188"/>
                  </a:lnTo>
                  <a:lnTo>
                    <a:pt x="0" y="411"/>
                  </a:lnTo>
                  <a:lnTo>
                    <a:pt x="0" y="721"/>
                  </a:lnTo>
                  <a:lnTo>
                    <a:pt x="429" y="939"/>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27" name="Freeform 14"/>
            <p:cNvSpPr>
              <a:spLocks/>
            </p:cNvSpPr>
            <p:nvPr userDrawn="1"/>
          </p:nvSpPr>
          <p:spPr bwMode="auto">
            <a:xfrm>
              <a:off x="5095875" y="5946775"/>
              <a:ext cx="1698625" cy="898525"/>
            </a:xfrm>
            <a:custGeom>
              <a:avLst/>
              <a:gdLst>
                <a:gd name="T0" fmla="*/ 428 w 1070"/>
                <a:gd name="T1" fmla="*/ 0 h 566"/>
                <a:gd name="T2" fmla="*/ 428 w 1070"/>
                <a:gd name="T3" fmla="*/ 188 h 566"/>
                <a:gd name="T4" fmla="*/ 0 w 1070"/>
                <a:gd name="T5" fmla="*/ 411 h 566"/>
                <a:gd name="T6" fmla="*/ 0 w 1070"/>
                <a:gd name="T7" fmla="*/ 566 h 566"/>
                <a:gd name="T8" fmla="*/ 577 w 1070"/>
                <a:gd name="T9" fmla="*/ 566 h 566"/>
                <a:gd name="T10" fmla="*/ 1070 w 1070"/>
                <a:gd name="T11" fmla="*/ 331 h 566"/>
                <a:gd name="T12" fmla="*/ 428 w 1070"/>
                <a:gd name="T13" fmla="*/ 0 h 566"/>
              </a:gdLst>
              <a:ahLst/>
              <a:cxnLst>
                <a:cxn ang="0">
                  <a:pos x="T0" y="T1"/>
                </a:cxn>
                <a:cxn ang="0">
                  <a:pos x="T2" y="T3"/>
                </a:cxn>
                <a:cxn ang="0">
                  <a:pos x="T4" y="T5"/>
                </a:cxn>
                <a:cxn ang="0">
                  <a:pos x="T6" y="T7"/>
                </a:cxn>
                <a:cxn ang="0">
                  <a:pos x="T8" y="T9"/>
                </a:cxn>
                <a:cxn ang="0">
                  <a:pos x="T10" y="T11"/>
                </a:cxn>
                <a:cxn ang="0">
                  <a:pos x="T12" y="T13"/>
                </a:cxn>
              </a:cxnLst>
              <a:rect l="0" t="0" r="r" b="b"/>
              <a:pathLst>
                <a:path w="1070" h="566">
                  <a:moveTo>
                    <a:pt x="428" y="0"/>
                  </a:moveTo>
                  <a:lnTo>
                    <a:pt x="428" y="188"/>
                  </a:lnTo>
                  <a:lnTo>
                    <a:pt x="0" y="411"/>
                  </a:lnTo>
                  <a:lnTo>
                    <a:pt x="0" y="566"/>
                  </a:lnTo>
                  <a:lnTo>
                    <a:pt x="577" y="566"/>
                  </a:lnTo>
                  <a:lnTo>
                    <a:pt x="1070" y="331"/>
                  </a:lnTo>
                  <a:lnTo>
                    <a:pt x="428"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28" name="Freeform 15"/>
            <p:cNvSpPr>
              <a:spLocks/>
            </p:cNvSpPr>
            <p:nvPr userDrawn="1"/>
          </p:nvSpPr>
          <p:spPr bwMode="auto">
            <a:xfrm>
              <a:off x="8501063" y="6516688"/>
              <a:ext cx="633413" cy="328612"/>
            </a:xfrm>
            <a:custGeom>
              <a:avLst/>
              <a:gdLst>
                <a:gd name="T0" fmla="*/ 399 w 399"/>
                <a:gd name="T1" fmla="*/ 0 h 207"/>
                <a:gd name="T2" fmla="*/ 0 w 399"/>
                <a:gd name="T3" fmla="*/ 207 h 207"/>
                <a:gd name="T4" fmla="*/ 399 w 399"/>
                <a:gd name="T5" fmla="*/ 207 h 207"/>
                <a:gd name="T6" fmla="*/ 399 w 399"/>
                <a:gd name="T7" fmla="*/ 0 h 207"/>
              </a:gdLst>
              <a:ahLst/>
              <a:cxnLst>
                <a:cxn ang="0">
                  <a:pos x="T0" y="T1"/>
                </a:cxn>
                <a:cxn ang="0">
                  <a:pos x="T2" y="T3"/>
                </a:cxn>
                <a:cxn ang="0">
                  <a:pos x="T4" y="T5"/>
                </a:cxn>
                <a:cxn ang="0">
                  <a:pos x="T6" y="T7"/>
                </a:cxn>
              </a:cxnLst>
              <a:rect l="0" t="0" r="r" b="b"/>
              <a:pathLst>
                <a:path w="399" h="207">
                  <a:moveTo>
                    <a:pt x="399" y="0"/>
                  </a:moveTo>
                  <a:lnTo>
                    <a:pt x="0" y="207"/>
                  </a:lnTo>
                  <a:lnTo>
                    <a:pt x="399" y="207"/>
                  </a:lnTo>
                  <a:lnTo>
                    <a:pt x="399"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29" name="Freeform 16"/>
            <p:cNvSpPr>
              <a:spLocks/>
            </p:cNvSpPr>
            <p:nvPr userDrawn="1"/>
          </p:nvSpPr>
          <p:spPr bwMode="auto">
            <a:xfrm>
              <a:off x="7475538" y="4359275"/>
              <a:ext cx="1019175" cy="1490662"/>
            </a:xfrm>
            <a:custGeom>
              <a:avLst/>
              <a:gdLst>
                <a:gd name="T0" fmla="*/ 0 w 642"/>
                <a:gd name="T1" fmla="*/ 610 h 939"/>
                <a:gd name="T2" fmla="*/ 642 w 642"/>
                <a:gd name="T3" fmla="*/ 939 h 939"/>
                <a:gd name="T4" fmla="*/ 642 w 642"/>
                <a:gd name="T5" fmla="*/ 629 h 939"/>
                <a:gd name="T6" fmla="*/ 642 w 642"/>
                <a:gd name="T7" fmla="*/ 0 h 939"/>
                <a:gd name="T8" fmla="*/ 0 w 642"/>
                <a:gd name="T9" fmla="*/ 306 h 939"/>
                <a:gd name="T10" fmla="*/ 0 w 642"/>
                <a:gd name="T11" fmla="*/ 610 h 939"/>
              </a:gdLst>
              <a:ahLst/>
              <a:cxnLst>
                <a:cxn ang="0">
                  <a:pos x="T0" y="T1"/>
                </a:cxn>
                <a:cxn ang="0">
                  <a:pos x="T2" y="T3"/>
                </a:cxn>
                <a:cxn ang="0">
                  <a:pos x="T4" y="T5"/>
                </a:cxn>
                <a:cxn ang="0">
                  <a:pos x="T6" y="T7"/>
                </a:cxn>
                <a:cxn ang="0">
                  <a:pos x="T8" y="T9"/>
                </a:cxn>
                <a:cxn ang="0">
                  <a:pos x="T10" y="T11"/>
                </a:cxn>
              </a:cxnLst>
              <a:rect l="0" t="0" r="r" b="b"/>
              <a:pathLst>
                <a:path w="642" h="939">
                  <a:moveTo>
                    <a:pt x="0" y="610"/>
                  </a:moveTo>
                  <a:lnTo>
                    <a:pt x="642" y="939"/>
                  </a:lnTo>
                  <a:lnTo>
                    <a:pt x="642" y="629"/>
                  </a:lnTo>
                  <a:lnTo>
                    <a:pt x="642" y="0"/>
                  </a:lnTo>
                  <a:lnTo>
                    <a:pt x="0" y="306"/>
                  </a:lnTo>
                  <a:lnTo>
                    <a:pt x="0" y="61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30" name="Freeform 17"/>
            <p:cNvSpPr>
              <a:spLocks/>
            </p:cNvSpPr>
            <p:nvPr userDrawn="1"/>
          </p:nvSpPr>
          <p:spPr bwMode="auto">
            <a:xfrm>
              <a:off x="8494713" y="5024438"/>
              <a:ext cx="639763" cy="1149350"/>
            </a:xfrm>
            <a:custGeom>
              <a:avLst/>
              <a:gdLst>
                <a:gd name="T0" fmla="*/ 403 w 403"/>
                <a:gd name="T1" fmla="*/ 724 h 724"/>
                <a:gd name="T2" fmla="*/ 403 w 403"/>
                <a:gd name="T3" fmla="*/ 0 h 724"/>
                <a:gd name="T4" fmla="*/ 0 w 403"/>
                <a:gd name="T5" fmla="*/ 210 h 724"/>
                <a:gd name="T6" fmla="*/ 0 w 403"/>
                <a:gd name="T7" fmla="*/ 520 h 724"/>
                <a:gd name="T8" fmla="*/ 403 w 403"/>
                <a:gd name="T9" fmla="*/ 724 h 724"/>
              </a:gdLst>
              <a:ahLst/>
              <a:cxnLst>
                <a:cxn ang="0">
                  <a:pos x="T0" y="T1"/>
                </a:cxn>
                <a:cxn ang="0">
                  <a:pos x="T2" y="T3"/>
                </a:cxn>
                <a:cxn ang="0">
                  <a:pos x="T4" y="T5"/>
                </a:cxn>
                <a:cxn ang="0">
                  <a:pos x="T6" y="T7"/>
                </a:cxn>
                <a:cxn ang="0">
                  <a:pos x="T8" y="T9"/>
                </a:cxn>
              </a:cxnLst>
              <a:rect l="0" t="0" r="r" b="b"/>
              <a:pathLst>
                <a:path w="403" h="724">
                  <a:moveTo>
                    <a:pt x="403" y="724"/>
                  </a:moveTo>
                  <a:lnTo>
                    <a:pt x="403" y="0"/>
                  </a:lnTo>
                  <a:lnTo>
                    <a:pt x="0" y="210"/>
                  </a:lnTo>
                  <a:lnTo>
                    <a:pt x="0" y="520"/>
                  </a:lnTo>
                  <a:lnTo>
                    <a:pt x="403" y="724"/>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31" name="Freeform 18"/>
            <p:cNvSpPr>
              <a:spLocks/>
            </p:cNvSpPr>
            <p:nvPr userDrawn="1"/>
          </p:nvSpPr>
          <p:spPr bwMode="auto">
            <a:xfrm>
              <a:off x="5095875" y="4110038"/>
              <a:ext cx="679450" cy="998537"/>
            </a:xfrm>
            <a:custGeom>
              <a:avLst/>
              <a:gdLst>
                <a:gd name="T0" fmla="*/ 428 w 428"/>
                <a:gd name="T1" fmla="*/ 406 h 629"/>
                <a:gd name="T2" fmla="*/ 428 w 428"/>
                <a:gd name="T3" fmla="*/ 218 h 629"/>
                <a:gd name="T4" fmla="*/ 0 w 428"/>
                <a:gd name="T5" fmla="*/ 0 h 629"/>
                <a:gd name="T6" fmla="*/ 0 w 428"/>
                <a:gd name="T7" fmla="*/ 629 h 629"/>
                <a:gd name="T8" fmla="*/ 428 w 428"/>
                <a:gd name="T9" fmla="*/ 406 h 629"/>
              </a:gdLst>
              <a:ahLst/>
              <a:cxnLst>
                <a:cxn ang="0">
                  <a:pos x="T0" y="T1"/>
                </a:cxn>
                <a:cxn ang="0">
                  <a:pos x="T2" y="T3"/>
                </a:cxn>
                <a:cxn ang="0">
                  <a:pos x="T4" y="T5"/>
                </a:cxn>
                <a:cxn ang="0">
                  <a:pos x="T6" y="T7"/>
                </a:cxn>
                <a:cxn ang="0">
                  <a:pos x="T8" y="T9"/>
                </a:cxn>
              </a:cxnLst>
              <a:rect l="0" t="0" r="r" b="b"/>
              <a:pathLst>
                <a:path w="428" h="629">
                  <a:moveTo>
                    <a:pt x="428" y="406"/>
                  </a:moveTo>
                  <a:lnTo>
                    <a:pt x="428" y="218"/>
                  </a:lnTo>
                  <a:lnTo>
                    <a:pt x="0" y="0"/>
                  </a:lnTo>
                  <a:lnTo>
                    <a:pt x="0" y="629"/>
                  </a:lnTo>
                  <a:lnTo>
                    <a:pt x="428" y="406"/>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32" name="Freeform 19"/>
            <p:cNvSpPr>
              <a:spLocks/>
            </p:cNvSpPr>
            <p:nvPr userDrawn="1"/>
          </p:nvSpPr>
          <p:spPr bwMode="auto">
            <a:xfrm>
              <a:off x="4076700" y="4110038"/>
              <a:ext cx="1019175" cy="1490662"/>
            </a:xfrm>
            <a:custGeom>
              <a:avLst/>
              <a:gdLst>
                <a:gd name="T0" fmla="*/ 642 w 642"/>
                <a:gd name="T1" fmla="*/ 629 h 939"/>
                <a:gd name="T2" fmla="*/ 642 w 642"/>
                <a:gd name="T3" fmla="*/ 0 h 939"/>
                <a:gd name="T4" fmla="*/ 0 w 642"/>
                <a:gd name="T5" fmla="*/ 308 h 939"/>
                <a:gd name="T6" fmla="*/ 0 w 642"/>
                <a:gd name="T7" fmla="*/ 610 h 939"/>
                <a:gd name="T8" fmla="*/ 642 w 642"/>
                <a:gd name="T9" fmla="*/ 939 h 939"/>
                <a:gd name="T10" fmla="*/ 642 w 642"/>
                <a:gd name="T11" fmla="*/ 629 h 939"/>
              </a:gdLst>
              <a:ahLst/>
              <a:cxnLst>
                <a:cxn ang="0">
                  <a:pos x="T0" y="T1"/>
                </a:cxn>
                <a:cxn ang="0">
                  <a:pos x="T2" y="T3"/>
                </a:cxn>
                <a:cxn ang="0">
                  <a:pos x="T4" y="T5"/>
                </a:cxn>
                <a:cxn ang="0">
                  <a:pos x="T6" y="T7"/>
                </a:cxn>
                <a:cxn ang="0">
                  <a:pos x="T8" y="T9"/>
                </a:cxn>
                <a:cxn ang="0">
                  <a:pos x="T10" y="T11"/>
                </a:cxn>
              </a:cxnLst>
              <a:rect l="0" t="0" r="r" b="b"/>
              <a:pathLst>
                <a:path w="642" h="939">
                  <a:moveTo>
                    <a:pt x="642" y="629"/>
                  </a:moveTo>
                  <a:lnTo>
                    <a:pt x="642" y="0"/>
                  </a:lnTo>
                  <a:lnTo>
                    <a:pt x="0" y="308"/>
                  </a:lnTo>
                  <a:lnTo>
                    <a:pt x="0" y="610"/>
                  </a:lnTo>
                  <a:lnTo>
                    <a:pt x="642" y="939"/>
                  </a:lnTo>
                  <a:lnTo>
                    <a:pt x="642" y="629"/>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33" name="Freeform 20"/>
            <p:cNvSpPr>
              <a:spLocks/>
            </p:cNvSpPr>
            <p:nvPr userDrawn="1"/>
          </p:nvSpPr>
          <p:spPr bwMode="auto">
            <a:xfrm>
              <a:off x="5095875" y="4456113"/>
              <a:ext cx="1698625" cy="1490662"/>
            </a:xfrm>
            <a:custGeom>
              <a:avLst/>
              <a:gdLst>
                <a:gd name="T0" fmla="*/ 0 w 1070"/>
                <a:gd name="T1" fmla="*/ 411 h 939"/>
                <a:gd name="T2" fmla="*/ 0 w 1070"/>
                <a:gd name="T3" fmla="*/ 721 h 939"/>
                <a:gd name="T4" fmla="*/ 428 w 1070"/>
                <a:gd name="T5" fmla="*/ 939 h 939"/>
                <a:gd name="T6" fmla="*/ 428 w 1070"/>
                <a:gd name="T7" fmla="*/ 637 h 939"/>
                <a:gd name="T8" fmla="*/ 1070 w 1070"/>
                <a:gd name="T9" fmla="*/ 331 h 939"/>
                <a:gd name="T10" fmla="*/ 428 w 1070"/>
                <a:gd name="T11" fmla="*/ 0 h 939"/>
                <a:gd name="T12" fmla="*/ 428 w 1070"/>
                <a:gd name="T13" fmla="*/ 188 h 939"/>
                <a:gd name="T14" fmla="*/ 0 w 1070"/>
                <a:gd name="T15" fmla="*/ 411 h 9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0" h="939">
                  <a:moveTo>
                    <a:pt x="0" y="411"/>
                  </a:moveTo>
                  <a:lnTo>
                    <a:pt x="0" y="721"/>
                  </a:lnTo>
                  <a:lnTo>
                    <a:pt x="428" y="939"/>
                  </a:lnTo>
                  <a:lnTo>
                    <a:pt x="428" y="637"/>
                  </a:lnTo>
                  <a:lnTo>
                    <a:pt x="1070" y="331"/>
                  </a:lnTo>
                  <a:lnTo>
                    <a:pt x="428" y="0"/>
                  </a:lnTo>
                  <a:lnTo>
                    <a:pt x="428" y="188"/>
                  </a:lnTo>
                  <a:lnTo>
                    <a:pt x="0" y="411"/>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34" name="Freeform 21"/>
            <p:cNvSpPr>
              <a:spLocks/>
            </p:cNvSpPr>
            <p:nvPr userDrawn="1"/>
          </p:nvSpPr>
          <p:spPr bwMode="auto">
            <a:xfrm>
              <a:off x="5775325" y="3490913"/>
              <a:ext cx="1019175" cy="1490662"/>
            </a:xfrm>
            <a:custGeom>
              <a:avLst/>
              <a:gdLst>
                <a:gd name="T0" fmla="*/ 642 w 642"/>
                <a:gd name="T1" fmla="*/ 629 h 939"/>
                <a:gd name="T2" fmla="*/ 642 w 642"/>
                <a:gd name="T3" fmla="*/ 0 h 939"/>
                <a:gd name="T4" fmla="*/ 0 w 642"/>
                <a:gd name="T5" fmla="*/ 306 h 939"/>
                <a:gd name="T6" fmla="*/ 0 w 642"/>
                <a:gd name="T7" fmla="*/ 608 h 939"/>
                <a:gd name="T8" fmla="*/ 642 w 642"/>
                <a:gd name="T9" fmla="*/ 939 h 939"/>
                <a:gd name="T10" fmla="*/ 642 w 642"/>
                <a:gd name="T11" fmla="*/ 629 h 939"/>
              </a:gdLst>
              <a:ahLst/>
              <a:cxnLst>
                <a:cxn ang="0">
                  <a:pos x="T0" y="T1"/>
                </a:cxn>
                <a:cxn ang="0">
                  <a:pos x="T2" y="T3"/>
                </a:cxn>
                <a:cxn ang="0">
                  <a:pos x="T4" y="T5"/>
                </a:cxn>
                <a:cxn ang="0">
                  <a:pos x="T6" y="T7"/>
                </a:cxn>
                <a:cxn ang="0">
                  <a:pos x="T8" y="T9"/>
                </a:cxn>
                <a:cxn ang="0">
                  <a:pos x="T10" y="T11"/>
                </a:cxn>
              </a:cxnLst>
              <a:rect l="0" t="0" r="r" b="b"/>
              <a:pathLst>
                <a:path w="642" h="939">
                  <a:moveTo>
                    <a:pt x="642" y="629"/>
                  </a:moveTo>
                  <a:lnTo>
                    <a:pt x="642" y="0"/>
                  </a:lnTo>
                  <a:lnTo>
                    <a:pt x="0" y="306"/>
                  </a:lnTo>
                  <a:lnTo>
                    <a:pt x="0" y="608"/>
                  </a:lnTo>
                  <a:lnTo>
                    <a:pt x="642" y="939"/>
                  </a:lnTo>
                  <a:lnTo>
                    <a:pt x="642" y="629"/>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35" name="Freeform 22"/>
            <p:cNvSpPr>
              <a:spLocks/>
            </p:cNvSpPr>
            <p:nvPr userDrawn="1"/>
          </p:nvSpPr>
          <p:spPr bwMode="auto">
            <a:xfrm>
              <a:off x="7475538" y="5849938"/>
              <a:ext cx="1019175" cy="995362"/>
            </a:xfrm>
            <a:custGeom>
              <a:avLst/>
              <a:gdLst>
                <a:gd name="T0" fmla="*/ 642 w 642"/>
                <a:gd name="T1" fmla="*/ 0 h 627"/>
                <a:gd name="T2" fmla="*/ 0 w 642"/>
                <a:gd name="T3" fmla="*/ 306 h 627"/>
                <a:gd name="T4" fmla="*/ 0 w 642"/>
                <a:gd name="T5" fmla="*/ 610 h 627"/>
                <a:gd name="T6" fmla="*/ 35 w 642"/>
                <a:gd name="T7" fmla="*/ 627 h 627"/>
                <a:gd name="T8" fmla="*/ 642 w 642"/>
                <a:gd name="T9" fmla="*/ 627 h 627"/>
                <a:gd name="T10" fmla="*/ 642 w 642"/>
                <a:gd name="T11" fmla="*/ 0 h 627"/>
              </a:gdLst>
              <a:ahLst/>
              <a:cxnLst>
                <a:cxn ang="0">
                  <a:pos x="T0" y="T1"/>
                </a:cxn>
                <a:cxn ang="0">
                  <a:pos x="T2" y="T3"/>
                </a:cxn>
                <a:cxn ang="0">
                  <a:pos x="T4" y="T5"/>
                </a:cxn>
                <a:cxn ang="0">
                  <a:pos x="T6" y="T7"/>
                </a:cxn>
                <a:cxn ang="0">
                  <a:pos x="T8" y="T9"/>
                </a:cxn>
                <a:cxn ang="0">
                  <a:pos x="T10" y="T11"/>
                </a:cxn>
              </a:cxnLst>
              <a:rect l="0" t="0" r="r" b="b"/>
              <a:pathLst>
                <a:path w="642" h="627">
                  <a:moveTo>
                    <a:pt x="642" y="0"/>
                  </a:moveTo>
                  <a:lnTo>
                    <a:pt x="0" y="306"/>
                  </a:lnTo>
                  <a:lnTo>
                    <a:pt x="0" y="610"/>
                  </a:lnTo>
                  <a:lnTo>
                    <a:pt x="35" y="627"/>
                  </a:lnTo>
                  <a:lnTo>
                    <a:pt x="642" y="627"/>
                  </a:lnTo>
                  <a:lnTo>
                    <a:pt x="642"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36" name="Freeform 23"/>
            <p:cNvSpPr>
              <a:spLocks/>
            </p:cNvSpPr>
            <p:nvPr userDrawn="1"/>
          </p:nvSpPr>
          <p:spPr bwMode="auto">
            <a:xfrm>
              <a:off x="1693863" y="6842125"/>
              <a:ext cx="6350" cy="3175"/>
            </a:xfrm>
            <a:custGeom>
              <a:avLst/>
              <a:gdLst>
                <a:gd name="T0" fmla="*/ 0 w 4"/>
                <a:gd name="T1" fmla="*/ 0 h 2"/>
                <a:gd name="T2" fmla="*/ 0 w 4"/>
                <a:gd name="T3" fmla="*/ 2 h 2"/>
                <a:gd name="T4" fmla="*/ 4 w 4"/>
                <a:gd name="T5" fmla="*/ 2 h 2"/>
                <a:gd name="T6" fmla="*/ 0 w 4"/>
                <a:gd name="T7" fmla="*/ 0 h 2"/>
              </a:gdLst>
              <a:ahLst/>
              <a:cxnLst>
                <a:cxn ang="0">
                  <a:pos x="T0" y="T1"/>
                </a:cxn>
                <a:cxn ang="0">
                  <a:pos x="T2" y="T3"/>
                </a:cxn>
                <a:cxn ang="0">
                  <a:pos x="T4" y="T5"/>
                </a:cxn>
                <a:cxn ang="0">
                  <a:pos x="T6" y="T7"/>
                </a:cxn>
              </a:cxnLst>
              <a:rect l="0" t="0" r="r" b="b"/>
              <a:pathLst>
                <a:path w="4" h="2">
                  <a:moveTo>
                    <a:pt x="0" y="0"/>
                  </a:moveTo>
                  <a:lnTo>
                    <a:pt x="0" y="2"/>
                  </a:lnTo>
                  <a:lnTo>
                    <a:pt x="4" y="2"/>
                  </a:lnTo>
                  <a:lnTo>
                    <a:pt x="0"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37" name="Freeform 24"/>
            <p:cNvSpPr>
              <a:spLocks/>
            </p:cNvSpPr>
            <p:nvPr userDrawn="1"/>
          </p:nvSpPr>
          <p:spPr bwMode="auto">
            <a:xfrm>
              <a:off x="4076700" y="5600700"/>
              <a:ext cx="1019175" cy="1244600"/>
            </a:xfrm>
            <a:custGeom>
              <a:avLst/>
              <a:gdLst>
                <a:gd name="T0" fmla="*/ 642 w 642"/>
                <a:gd name="T1" fmla="*/ 0 h 784"/>
                <a:gd name="T2" fmla="*/ 0 w 642"/>
                <a:gd name="T3" fmla="*/ 308 h 784"/>
                <a:gd name="T4" fmla="*/ 0 w 642"/>
                <a:gd name="T5" fmla="*/ 610 h 784"/>
                <a:gd name="T6" fmla="*/ 340 w 642"/>
                <a:gd name="T7" fmla="*/ 784 h 784"/>
                <a:gd name="T8" fmla="*/ 642 w 642"/>
                <a:gd name="T9" fmla="*/ 784 h 784"/>
                <a:gd name="T10" fmla="*/ 642 w 642"/>
                <a:gd name="T11" fmla="*/ 629 h 784"/>
                <a:gd name="T12" fmla="*/ 642 w 642"/>
                <a:gd name="T13" fmla="*/ 0 h 784"/>
              </a:gdLst>
              <a:ahLst/>
              <a:cxnLst>
                <a:cxn ang="0">
                  <a:pos x="T0" y="T1"/>
                </a:cxn>
                <a:cxn ang="0">
                  <a:pos x="T2" y="T3"/>
                </a:cxn>
                <a:cxn ang="0">
                  <a:pos x="T4" y="T5"/>
                </a:cxn>
                <a:cxn ang="0">
                  <a:pos x="T6" y="T7"/>
                </a:cxn>
                <a:cxn ang="0">
                  <a:pos x="T8" y="T9"/>
                </a:cxn>
                <a:cxn ang="0">
                  <a:pos x="T10" y="T11"/>
                </a:cxn>
                <a:cxn ang="0">
                  <a:pos x="T12" y="T13"/>
                </a:cxn>
              </a:cxnLst>
              <a:rect l="0" t="0" r="r" b="b"/>
              <a:pathLst>
                <a:path w="642" h="784">
                  <a:moveTo>
                    <a:pt x="642" y="0"/>
                  </a:moveTo>
                  <a:lnTo>
                    <a:pt x="0" y="308"/>
                  </a:lnTo>
                  <a:lnTo>
                    <a:pt x="0" y="610"/>
                  </a:lnTo>
                  <a:lnTo>
                    <a:pt x="340" y="784"/>
                  </a:lnTo>
                  <a:lnTo>
                    <a:pt x="642" y="784"/>
                  </a:lnTo>
                  <a:lnTo>
                    <a:pt x="642" y="629"/>
                  </a:lnTo>
                  <a:lnTo>
                    <a:pt x="642"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38" name="Freeform 25"/>
            <p:cNvSpPr>
              <a:spLocks/>
            </p:cNvSpPr>
            <p:nvPr userDrawn="1"/>
          </p:nvSpPr>
          <p:spPr bwMode="auto">
            <a:xfrm>
              <a:off x="3395663" y="6223000"/>
              <a:ext cx="681038" cy="622300"/>
            </a:xfrm>
            <a:custGeom>
              <a:avLst/>
              <a:gdLst>
                <a:gd name="T0" fmla="*/ 0 w 429"/>
                <a:gd name="T1" fmla="*/ 0 h 392"/>
                <a:gd name="T2" fmla="*/ 0 w 429"/>
                <a:gd name="T3" fmla="*/ 392 h 392"/>
                <a:gd name="T4" fmla="*/ 429 w 429"/>
                <a:gd name="T5" fmla="*/ 392 h 392"/>
                <a:gd name="T6" fmla="*/ 429 w 429"/>
                <a:gd name="T7" fmla="*/ 218 h 392"/>
                <a:gd name="T8" fmla="*/ 0 w 429"/>
                <a:gd name="T9" fmla="*/ 0 h 392"/>
              </a:gdLst>
              <a:ahLst/>
              <a:cxnLst>
                <a:cxn ang="0">
                  <a:pos x="T0" y="T1"/>
                </a:cxn>
                <a:cxn ang="0">
                  <a:pos x="T2" y="T3"/>
                </a:cxn>
                <a:cxn ang="0">
                  <a:pos x="T4" y="T5"/>
                </a:cxn>
                <a:cxn ang="0">
                  <a:pos x="T6" y="T7"/>
                </a:cxn>
                <a:cxn ang="0">
                  <a:pos x="T8" y="T9"/>
                </a:cxn>
              </a:cxnLst>
              <a:rect l="0" t="0" r="r" b="b"/>
              <a:pathLst>
                <a:path w="429" h="392">
                  <a:moveTo>
                    <a:pt x="0" y="0"/>
                  </a:moveTo>
                  <a:lnTo>
                    <a:pt x="0" y="392"/>
                  </a:lnTo>
                  <a:lnTo>
                    <a:pt x="429" y="392"/>
                  </a:lnTo>
                  <a:lnTo>
                    <a:pt x="429" y="218"/>
                  </a:lnTo>
                  <a:lnTo>
                    <a:pt x="0"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39" name="Freeform 26"/>
            <p:cNvSpPr>
              <a:spLocks/>
            </p:cNvSpPr>
            <p:nvPr userDrawn="1"/>
          </p:nvSpPr>
          <p:spPr bwMode="auto">
            <a:xfrm>
              <a:off x="8494713" y="4359275"/>
              <a:ext cx="639763" cy="998537"/>
            </a:xfrm>
            <a:custGeom>
              <a:avLst/>
              <a:gdLst>
                <a:gd name="T0" fmla="*/ 0 w 403"/>
                <a:gd name="T1" fmla="*/ 629 h 629"/>
                <a:gd name="T2" fmla="*/ 403 w 403"/>
                <a:gd name="T3" fmla="*/ 419 h 629"/>
                <a:gd name="T4" fmla="*/ 403 w 403"/>
                <a:gd name="T5" fmla="*/ 204 h 629"/>
                <a:gd name="T6" fmla="*/ 0 w 403"/>
                <a:gd name="T7" fmla="*/ 0 h 629"/>
                <a:gd name="T8" fmla="*/ 0 w 403"/>
                <a:gd name="T9" fmla="*/ 629 h 629"/>
              </a:gdLst>
              <a:ahLst/>
              <a:cxnLst>
                <a:cxn ang="0">
                  <a:pos x="T0" y="T1"/>
                </a:cxn>
                <a:cxn ang="0">
                  <a:pos x="T2" y="T3"/>
                </a:cxn>
                <a:cxn ang="0">
                  <a:pos x="T4" y="T5"/>
                </a:cxn>
                <a:cxn ang="0">
                  <a:pos x="T6" y="T7"/>
                </a:cxn>
                <a:cxn ang="0">
                  <a:pos x="T8" y="T9"/>
                </a:cxn>
              </a:cxnLst>
              <a:rect l="0" t="0" r="r" b="b"/>
              <a:pathLst>
                <a:path w="403" h="629">
                  <a:moveTo>
                    <a:pt x="0" y="629"/>
                  </a:moveTo>
                  <a:lnTo>
                    <a:pt x="403" y="419"/>
                  </a:lnTo>
                  <a:lnTo>
                    <a:pt x="403" y="204"/>
                  </a:lnTo>
                  <a:lnTo>
                    <a:pt x="0" y="0"/>
                  </a:lnTo>
                  <a:lnTo>
                    <a:pt x="0" y="629"/>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40" name="Freeform 27"/>
            <p:cNvSpPr>
              <a:spLocks/>
            </p:cNvSpPr>
            <p:nvPr userDrawn="1"/>
          </p:nvSpPr>
          <p:spPr bwMode="auto">
            <a:xfrm>
              <a:off x="2373313" y="6223000"/>
              <a:ext cx="1022350" cy="622300"/>
            </a:xfrm>
            <a:custGeom>
              <a:avLst/>
              <a:gdLst>
                <a:gd name="T0" fmla="*/ 644 w 644"/>
                <a:gd name="T1" fmla="*/ 0 h 392"/>
                <a:gd name="T2" fmla="*/ 0 w 644"/>
                <a:gd name="T3" fmla="*/ 306 h 392"/>
                <a:gd name="T4" fmla="*/ 0 w 644"/>
                <a:gd name="T5" fmla="*/ 392 h 392"/>
                <a:gd name="T6" fmla="*/ 644 w 644"/>
                <a:gd name="T7" fmla="*/ 392 h 392"/>
                <a:gd name="T8" fmla="*/ 644 w 644"/>
                <a:gd name="T9" fmla="*/ 0 h 392"/>
              </a:gdLst>
              <a:ahLst/>
              <a:cxnLst>
                <a:cxn ang="0">
                  <a:pos x="T0" y="T1"/>
                </a:cxn>
                <a:cxn ang="0">
                  <a:pos x="T2" y="T3"/>
                </a:cxn>
                <a:cxn ang="0">
                  <a:pos x="T4" y="T5"/>
                </a:cxn>
                <a:cxn ang="0">
                  <a:pos x="T6" y="T7"/>
                </a:cxn>
                <a:cxn ang="0">
                  <a:pos x="T8" y="T9"/>
                </a:cxn>
              </a:cxnLst>
              <a:rect l="0" t="0" r="r" b="b"/>
              <a:pathLst>
                <a:path w="644" h="392">
                  <a:moveTo>
                    <a:pt x="644" y="0"/>
                  </a:moveTo>
                  <a:lnTo>
                    <a:pt x="0" y="306"/>
                  </a:lnTo>
                  <a:lnTo>
                    <a:pt x="0" y="392"/>
                  </a:lnTo>
                  <a:lnTo>
                    <a:pt x="644" y="392"/>
                  </a:lnTo>
                  <a:lnTo>
                    <a:pt x="644"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41" name="Freeform 28"/>
            <p:cNvSpPr>
              <a:spLocks/>
            </p:cNvSpPr>
            <p:nvPr userDrawn="1"/>
          </p:nvSpPr>
          <p:spPr bwMode="auto">
            <a:xfrm>
              <a:off x="6350" y="5980113"/>
              <a:ext cx="668338" cy="865187"/>
            </a:xfrm>
            <a:custGeom>
              <a:avLst/>
              <a:gdLst>
                <a:gd name="T0" fmla="*/ 147 w 421"/>
                <a:gd name="T1" fmla="*/ 545 h 545"/>
                <a:gd name="T2" fmla="*/ 421 w 421"/>
                <a:gd name="T3" fmla="*/ 402 h 545"/>
                <a:gd name="T4" fmla="*/ 421 w 421"/>
                <a:gd name="T5" fmla="*/ 214 h 545"/>
                <a:gd name="T6" fmla="*/ 0 w 421"/>
                <a:gd name="T7" fmla="*/ 0 h 545"/>
                <a:gd name="T8" fmla="*/ 0 w 421"/>
                <a:gd name="T9" fmla="*/ 545 h 545"/>
                <a:gd name="T10" fmla="*/ 147 w 421"/>
                <a:gd name="T11" fmla="*/ 545 h 545"/>
              </a:gdLst>
              <a:ahLst/>
              <a:cxnLst>
                <a:cxn ang="0">
                  <a:pos x="T0" y="T1"/>
                </a:cxn>
                <a:cxn ang="0">
                  <a:pos x="T2" y="T3"/>
                </a:cxn>
                <a:cxn ang="0">
                  <a:pos x="T4" y="T5"/>
                </a:cxn>
                <a:cxn ang="0">
                  <a:pos x="T6" y="T7"/>
                </a:cxn>
                <a:cxn ang="0">
                  <a:pos x="T8" y="T9"/>
                </a:cxn>
                <a:cxn ang="0">
                  <a:pos x="T10" y="T11"/>
                </a:cxn>
              </a:cxnLst>
              <a:rect l="0" t="0" r="r" b="b"/>
              <a:pathLst>
                <a:path w="421" h="545">
                  <a:moveTo>
                    <a:pt x="147" y="545"/>
                  </a:moveTo>
                  <a:lnTo>
                    <a:pt x="421" y="402"/>
                  </a:lnTo>
                  <a:lnTo>
                    <a:pt x="421" y="214"/>
                  </a:lnTo>
                  <a:lnTo>
                    <a:pt x="0" y="0"/>
                  </a:lnTo>
                  <a:lnTo>
                    <a:pt x="0" y="545"/>
                  </a:lnTo>
                  <a:lnTo>
                    <a:pt x="147" y="545"/>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42" name="Freeform 29"/>
            <p:cNvSpPr>
              <a:spLocks/>
            </p:cNvSpPr>
            <p:nvPr userDrawn="1"/>
          </p:nvSpPr>
          <p:spPr bwMode="auto">
            <a:xfrm>
              <a:off x="6794500" y="4981575"/>
              <a:ext cx="681038" cy="998537"/>
            </a:xfrm>
            <a:custGeom>
              <a:avLst/>
              <a:gdLst>
                <a:gd name="T0" fmla="*/ 429 w 429"/>
                <a:gd name="T1" fmla="*/ 406 h 629"/>
                <a:gd name="T2" fmla="*/ 429 w 429"/>
                <a:gd name="T3" fmla="*/ 218 h 629"/>
                <a:gd name="T4" fmla="*/ 0 w 429"/>
                <a:gd name="T5" fmla="*/ 0 h 629"/>
                <a:gd name="T6" fmla="*/ 0 w 429"/>
                <a:gd name="T7" fmla="*/ 629 h 629"/>
                <a:gd name="T8" fmla="*/ 429 w 429"/>
                <a:gd name="T9" fmla="*/ 406 h 629"/>
              </a:gdLst>
              <a:ahLst/>
              <a:cxnLst>
                <a:cxn ang="0">
                  <a:pos x="T0" y="T1"/>
                </a:cxn>
                <a:cxn ang="0">
                  <a:pos x="T2" y="T3"/>
                </a:cxn>
                <a:cxn ang="0">
                  <a:pos x="T4" y="T5"/>
                </a:cxn>
                <a:cxn ang="0">
                  <a:pos x="T6" y="T7"/>
                </a:cxn>
                <a:cxn ang="0">
                  <a:pos x="T8" y="T9"/>
                </a:cxn>
              </a:cxnLst>
              <a:rect l="0" t="0" r="r" b="b"/>
              <a:pathLst>
                <a:path w="429" h="629">
                  <a:moveTo>
                    <a:pt x="429" y="406"/>
                  </a:moveTo>
                  <a:lnTo>
                    <a:pt x="429" y="218"/>
                  </a:lnTo>
                  <a:lnTo>
                    <a:pt x="0" y="0"/>
                  </a:lnTo>
                  <a:lnTo>
                    <a:pt x="0" y="629"/>
                  </a:lnTo>
                  <a:lnTo>
                    <a:pt x="429" y="406"/>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43" name="Freeform 30"/>
            <p:cNvSpPr>
              <a:spLocks/>
            </p:cNvSpPr>
            <p:nvPr userDrawn="1"/>
          </p:nvSpPr>
          <p:spPr bwMode="auto">
            <a:xfrm>
              <a:off x="6794500" y="5327650"/>
              <a:ext cx="1700213" cy="1490662"/>
            </a:xfrm>
            <a:custGeom>
              <a:avLst/>
              <a:gdLst>
                <a:gd name="T0" fmla="*/ 0 w 1071"/>
                <a:gd name="T1" fmla="*/ 411 h 939"/>
                <a:gd name="T2" fmla="*/ 0 w 1071"/>
                <a:gd name="T3" fmla="*/ 721 h 939"/>
                <a:gd name="T4" fmla="*/ 429 w 1071"/>
                <a:gd name="T5" fmla="*/ 939 h 939"/>
                <a:gd name="T6" fmla="*/ 429 w 1071"/>
                <a:gd name="T7" fmla="*/ 635 h 939"/>
                <a:gd name="T8" fmla="*/ 1071 w 1071"/>
                <a:gd name="T9" fmla="*/ 329 h 939"/>
                <a:gd name="T10" fmla="*/ 429 w 1071"/>
                <a:gd name="T11" fmla="*/ 0 h 939"/>
                <a:gd name="T12" fmla="*/ 429 w 1071"/>
                <a:gd name="T13" fmla="*/ 188 h 939"/>
                <a:gd name="T14" fmla="*/ 0 w 1071"/>
                <a:gd name="T15" fmla="*/ 411 h 9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1" h="939">
                  <a:moveTo>
                    <a:pt x="0" y="411"/>
                  </a:moveTo>
                  <a:lnTo>
                    <a:pt x="0" y="721"/>
                  </a:lnTo>
                  <a:lnTo>
                    <a:pt x="429" y="939"/>
                  </a:lnTo>
                  <a:lnTo>
                    <a:pt x="429" y="635"/>
                  </a:lnTo>
                  <a:lnTo>
                    <a:pt x="1071" y="329"/>
                  </a:lnTo>
                  <a:lnTo>
                    <a:pt x="429" y="0"/>
                  </a:lnTo>
                  <a:lnTo>
                    <a:pt x="429" y="188"/>
                  </a:lnTo>
                  <a:lnTo>
                    <a:pt x="0" y="411"/>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44" name="Freeform 31"/>
            <p:cNvSpPr>
              <a:spLocks/>
            </p:cNvSpPr>
            <p:nvPr userDrawn="1"/>
          </p:nvSpPr>
          <p:spPr bwMode="auto">
            <a:xfrm>
              <a:off x="4076700" y="6569075"/>
              <a:ext cx="539750" cy="276225"/>
            </a:xfrm>
            <a:custGeom>
              <a:avLst/>
              <a:gdLst>
                <a:gd name="T0" fmla="*/ 0 w 340"/>
                <a:gd name="T1" fmla="*/ 174 h 174"/>
                <a:gd name="T2" fmla="*/ 340 w 340"/>
                <a:gd name="T3" fmla="*/ 174 h 174"/>
                <a:gd name="T4" fmla="*/ 0 w 340"/>
                <a:gd name="T5" fmla="*/ 0 h 174"/>
                <a:gd name="T6" fmla="*/ 0 w 340"/>
                <a:gd name="T7" fmla="*/ 174 h 174"/>
              </a:gdLst>
              <a:ahLst/>
              <a:cxnLst>
                <a:cxn ang="0">
                  <a:pos x="T0" y="T1"/>
                </a:cxn>
                <a:cxn ang="0">
                  <a:pos x="T2" y="T3"/>
                </a:cxn>
                <a:cxn ang="0">
                  <a:pos x="T4" y="T5"/>
                </a:cxn>
                <a:cxn ang="0">
                  <a:pos x="T6" y="T7"/>
                </a:cxn>
              </a:cxnLst>
              <a:rect l="0" t="0" r="r" b="b"/>
              <a:pathLst>
                <a:path w="340" h="174">
                  <a:moveTo>
                    <a:pt x="0" y="174"/>
                  </a:moveTo>
                  <a:lnTo>
                    <a:pt x="340" y="174"/>
                  </a:lnTo>
                  <a:lnTo>
                    <a:pt x="0" y="0"/>
                  </a:lnTo>
                  <a:lnTo>
                    <a:pt x="0" y="174"/>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45" name="Freeform 32"/>
            <p:cNvSpPr>
              <a:spLocks/>
            </p:cNvSpPr>
            <p:nvPr userDrawn="1"/>
          </p:nvSpPr>
          <p:spPr bwMode="auto">
            <a:xfrm>
              <a:off x="5095875" y="5600700"/>
              <a:ext cx="679450" cy="998537"/>
            </a:xfrm>
            <a:custGeom>
              <a:avLst/>
              <a:gdLst>
                <a:gd name="T0" fmla="*/ 428 w 428"/>
                <a:gd name="T1" fmla="*/ 406 h 629"/>
                <a:gd name="T2" fmla="*/ 428 w 428"/>
                <a:gd name="T3" fmla="*/ 218 h 629"/>
                <a:gd name="T4" fmla="*/ 0 w 428"/>
                <a:gd name="T5" fmla="*/ 0 h 629"/>
                <a:gd name="T6" fmla="*/ 0 w 428"/>
                <a:gd name="T7" fmla="*/ 629 h 629"/>
                <a:gd name="T8" fmla="*/ 428 w 428"/>
                <a:gd name="T9" fmla="*/ 406 h 629"/>
              </a:gdLst>
              <a:ahLst/>
              <a:cxnLst>
                <a:cxn ang="0">
                  <a:pos x="T0" y="T1"/>
                </a:cxn>
                <a:cxn ang="0">
                  <a:pos x="T2" y="T3"/>
                </a:cxn>
                <a:cxn ang="0">
                  <a:pos x="T4" y="T5"/>
                </a:cxn>
                <a:cxn ang="0">
                  <a:pos x="T6" y="T7"/>
                </a:cxn>
                <a:cxn ang="0">
                  <a:pos x="T8" y="T9"/>
                </a:cxn>
              </a:cxnLst>
              <a:rect l="0" t="0" r="r" b="b"/>
              <a:pathLst>
                <a:path w="428" h="629">
                  <a:moveTo>
                    <a:pt x="428" y="406"/>
                  </a:moveTo>
                  <a:lnTo>
                    <a:pt x="428" y="218"/>
                  </a:lnTo>
                  <a:lnTo>
                    <a:pt x="0" y="0"/>
                  </a:lnTo>
                  <a:lnTo>
                    <a:pt x="0" y="629"/>
                  </a:lnTo>
                  <a:lnTo>
                    <a:pt x="428" y="406"/>
                  </a:lnTo>
                  <a:close/>
                </a:path>
              </a:pathLst>
            </a:custGeom>
            <a:solidFill>
              <a:srgbClr val="F26522"/>
            </a:solidFill>
            <a:ln w="952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kern="400" baseline="0" dirty="0"/>
            </a:p>
          </p:txBody>
        </p:sp>
        <p:sp>
          <p:nvSpPr>
            <p:cNvPr id="46" name="Freeform 33"/>
            <p:cNvSpPr>
              <a:spLocks/>
            </p:cNvSpPr>
            <p:nvPr userDrawn="1"/>
          </p:nvSpPr>
          <p:spPr bwMode="auto">
            <a:xfrm>
              <a:off x="5775325" y="4981575"/>
              <a:ext cx="1019175" cy="1490662"/>
            </a:xfrm>
            <a:custGeom>
              <a:avLst/>
              <a:gdLst>
                <a:gd name="T0" fmla="*/ 642 w 642"/>
                <a:gd name="T1" fmla="*/ 629 h 939"/>
                <a:gd name="T2" fmla="*/ 642 w 642"/>
                <a:gd name="T3" fmla="*/ 0 h 939"/>
                <a:gd name="T4" fmla="*/ 0 w 642"/>
                <a:gd name="T5" fmla="*/ 306 h 939"/>
                <a:gd name="T6" fmla="*/ 0 w 642"/>
                <a:gd name="T7" fmla="*/ 608 h 939"/>
                <a:gd name="T8" fmla="*/ 642 w 642"/>
                <a:gd name="T9" fmla="*/ 939 h 939"/>
                <a:gd name="T10" fmla="*/ 642 w 642"/>
                <a:gd name="T11" fmla="*/ 629 h 939"/>
              </a:gdLst>
              <a:ahLst/>
              <a:cxnLst>
                <a:cxn ang="0">
                  <a:pos x="T0" y="T1"/>
                </a:cxn>
                <a:cxn ang="0">
                  <a:pos x="T2" y="T3"/>
                </a:cxn>
                <a:cxn ang="0">
                  <a:pos x="T4" y="T5"/>
                </a:cxn>
                <a:cxn ang="0">
                  <a:pos x="T6" y="T7"/>
                </a:cxn>
                <a:cxn ang="0">
                  <a:pos x="T8" y="T9"/>
                </a:cxn>
                <a:cxn ang="0">
                  <a:pos x="T10" y="T11"/>
                </a:cxn>
              </a:cxnLst>
              <a:rect l="0" t="0" r="r" b="b"/>
              <a:pathLst>
                <a:path w="642" h="939">
                  <a:moveTo>
                    <a:pt x="642" y="629"/>
                  </a:moveTo>
                  <a:lnTo>
                    <a:pt x="642" y="0"/>
                  </a:lnTo>
                  <a:lnTo>
                    <a:pt x="0" y="306"/>
                  </a:lnTo>
                  <a:lnTo>
                    <a:pt x="0" y="608"/>
                  </a:lnTo>
                  <a:lnTo>
                    <a:pt x="642" y="939"/>
                  </a:lnTo>
                  <a:lnTo>
                    <a:pt x="642" y="629"/>
                  </a:lnTo>
                  <a:close/>
                </a:path>
              </a:pathLst>
            </a:custGeom>
            <a:solidFill>
              <a:srgbClr val="F26522"/>
            </a:solidFill>
            <a:ln w="952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kern="400" baseline="0" dirty="0"/>
            </a:p>
          </p:txBody>
        </p:sp>
        <p:sp>
          <p:nvSpPr>
            <p:cNvPr id="47" name="Freeform 34"/>
            <p:cNvSpPr>
              <a:spLocks/>
            </p:cNvSpPr>
            <p:nvPr userDrawn="1"/>
          </p:nvSpPr>
          <p:spPr bwMode="auto">
            <a:xfrm>
              <a:off x="8494713" y="5849938"/>
              <a:ext cx="639763" cy="995362"/>
            </a:xfrm>
            <a:custGeom>
              <a:avLst/>
              <a:gdLst>
                <a:gd name="T0" fmla="*/ 0 w 403"/>
                <a:gd name="T1" fmla="*/ 627 h 627"/>
                <a:gd name="T2" fmla="*/ 4 w 403"/>
                <a:gd name="T3" fmla="*/ 627 h 627"/>
                <a:gd name="T4" fmla="*/ 403 w 403"/>
                <a:gd name="T5" fmla="*/ 420 h 627"/>
                <a:gd name="T6" fmla="*/ 403 w 403"/>
                <a:gd name="T7" fmla="*/ 204 h 627"/>
                <a:gd name="T8" fmla="*/ 0 w 403"/>
                <a:gd name="T9" fmla="*/ 0 h 627"/>
                <a:gd name="T10" fmla="*/ 0 w 403"/>
                <a:gd name="T11" fmla="*/ 627 h 627"/>
              </a:gdLst>
              <a:ahLst/>
              <a:cxnLst>
                <a:cxn ang="0">
                  <a:pos x="T0" y="T1"/>
                </a:cxn>
                <a:cxn ang="0">
                  <a:pos x="T2" y="T3"/>
                </a:cxn>
                <a:cxn ang="0">
                  <a:pos x="T4" y="T5"/>
                </a:cxn>
                <a:cxn ang="0">
                  <a:pos x="T6" y="T7"/>
                </a:cxn>
                <a:cxn ang="0">
                  <a:pos x="T8" y="T9"/>
                </a:cxn>
                <a:cxn ang="0">
                  <a:pos x="T10" y="T11"/>
                </a:cxn>
              </a:cxnLst>
              <a:rect l="0" t="0" r="r" b="b"/>
              <a:pathLst>
                <a:path w="403" h="627">
                  <a:moveTo>
                    <a:pt x="0" y="627"/>
                  </a:moveTo>
                  <a:lnTo>
                    <a:pt x="4" y="627"/>
                  </a:lnTo>
                  <a:lnTo>
                    <a:pt x="403" y="420"/>
                  </a:lnTo>
                  <a:lnTo>
                    <a:pt x="403" y="204"/>
                  </a:lnTo>
                  <a:lnTo>
                    <a:pt x="0" y="0"/>
                  </a:lnTo>
                  <a:lnTo>
                    <a:pt x="0" y="627"/>
                  </a:lnTo>
                  <a:close/>
                </a:path>
              </a:pathLst>
            </a:custGeom>
            <a:solidFill>
              <a:srgbClr val="F26522"/>
            </a:solidFill>
            <a:ln w="952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kern="400" baseline="0" dirty="0"/>
            </a:p>
          </p:txBody>
        </p:sp>
        <p:sp>
          <p:nvSpPr>
            <p:cNvPr id="48" name="Freeform 35"/>
            <p:cNvSpPr>
              <a:spLocks/>
            </p:cNvSpPr>
            <p:nvPr userDrawn="1"/>
          </p:nvSpPr>
          <p:spPr bwMode="auto">
            <a:xfrm>
              <a:off x="1693863" y="5354638"/>
              <a:ext cx="679450" cy="1000125"/>
            </a:xfrm>
            <a:custGeom>
              <a:avLst/>
              <a:gdLst>
                <a:gd name="T0" fmla="*/ 428 w 428"/>
                <a:gd name="T1" fmla="*/ 406 h 630"/>
                <a:gd name="T2" fmla="*/ 428 w 428"/>
                <a:gd name="T3" fmla="*/ 218 h 630"/>
                <a:gd name="T4" fmla="*/ 0 w 428"/>
                <a:gd name="T5" fmla="*/ 0 h 630"/>
                <a:gd name="T6" fmla="*/ 0 w 428"/>
                <a:gd name="T7" fmla="*/ 630 h 630"/>
                <a:gd name="T8" fmla="*/ 428 w 428"/>
                <a:gd name="T9" fmla="*/ 406 h 630"/>
              </a:gdLst>
              <a:ahLst/>
              <a:cxnLst>
                <a:cxn ang="0">
                  <a:pos x="T0" y="T1"/>
                </a:cxn>
                <a:cxn ang="0">
                  <a:pos x="T2" y="T3"/>
                </a:cxn>
                <a:cxn ang="0">
                  <a:pos x="T4" y="T5"/>
                </a:cxn>
                <a:cxn ang="0">
                  <a:pos x="T6" y="T7"/>
                </a:cxn>
                <a:cxn ang="0">
                  <a:pos x="T8" y="T9"/>
                </a:cxn>
              </a:cxnLst>
              <a:rect l="0" t="0" r="r" b="b"/>
              <a:pathLst>
                <a:path w="428" h="630">
                  <a:moveTo>
                    <a:pt x="428" y="406"/>
                  </a:moveTo>
                  <a:lnTo>
                    <a:pt x="428" y="218"/>
                  </a:lnTo>
                  <a:lnTo>
                    <a:pt x="0" y="0"/>
                  </a:lnTo>
                  <a:lnTo>
                    <a:pt x="0" y="630"/>
                  </a:lnTo>
                  <a:lnTo>
                    <a:pt x="428" y="406"/>
                  </a:lnTo>
                  <a:close/>
                </a:path>
              </a:pathLst>
            </a:custGeom>
            <a:solidFill>
              <a:srgbClr val="F26522"/>
            </a:solidFill>
            <a:ln w="952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kern="400" baseline="0" dirty="0"/>
            </a:p>
          </p:txBody>
        </p:sp>
        <p:sp>
          <p:nvSpPr>
            <p:cNvPr id="49" name="Freeform 36"/>
            <p:cNvSpPr>
              <a:spLocks/>
            </p:cNvSpPr>
            <p:nvPr userDrawn="1"/>
          </p:nvSpPr>
          <p:spPr bwMode="auto">
            <a:xfrm>
              <a:off x="2373313" y="4732338"/>
              <a:ext cx="1022350" cy="1490662"/>
            </a:xfrm>
            <a:custGeom>
              <a:avLst/>
              <a:gdLst>
                <a:gd name="T0" fmla="*/ 644 w 644"/>
                <a:gd name="T1" fmla="*/ 629 h 939"/>
                <a:gd name="T2" fmla="*/ 644 w 644"/>
                <a:gd name="T3" fmla="*/ 0 h 939"/>
                <a:gd name="T4" fmla="*/ 0 w 644"/>
                <a:gd name="T5" fmla="*/ 306 h 939"/>
                <a:gd name="T6" fmla="*/ 0 w 644"/>
                <a:gd name="T7" fmla="*/ 610 h 939"/>
                <a:gd name="T8" fmla="*/ 644 w 644"/>
                <a:gd name="T9" fmla="*/ 939 h 939"/>
                <a:gd name="T10" fmla="*/ 644 w 644"/>
                <a:gd name="T11" fmla="*/ 629 h 939"/>
              </a:gdLst>
              <a:ahLst/>
              <a:cxnLst>
                <a:cxn ang="0">
                  <a:pos x="T0" y="T1"/>
                </a:cxn>
                <a:cxn ang="0">
                  <a:pos x="T2" y="T3"/>
                </a:cxn>
                <a:cxn ang="0">
                  <a:pos x="T4" y="T5"/>
                </a:cxn>
                <a:cxn ang="0">
                  <a:pos x="T6" y="T7"/>
                </a:cxn>
                <a:cxn ang="0">
                  <a:pos x="T8" y="T9"/>
                </a:cxn>
                <a:cxn ang="0">
                  <a:pos x="T10" y="T11"/>
                </a:cxn>
              </a:cxnLst>
              <a:rect l="0" t="0" r="r" b="b"/>
              <a:pathLst>
                <a:path w="644" h="939">
                  <a:moveTo>
                    <a:pt x="644" y="629"/>
                  </a:moveTo>
                  <a:lnTo>
                    <a:pt x="644" y="0"/>
                  </a:lnTo>
                  <a:lnTo>
                    <a:pt x="0" y="306"/>
                  </a:lnTo>
                  <a:lnTo>
                    <a:pt x="0" y="610"/>
                  </a:lnTo>
                  <a:lnTo>
                    <a:pt x="644" y="939"/>
                  </a:lnTo>
                  <a:lnTo>
                    <a:pt x="644" y="629"/>
                  </a:lnTo>
                  <a:close/>
                </a:path>
              </a:pathLst>
            </a:custGeom>
            <a:solidFill>
              <a:srgbClr val="F26522"/>
            </a:solidFill>
            <a:ln w="952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kern="400" baseline="0" dirty="0"/>
            </a:p>
          </p:txBody>
        </p:sp>
        <p:sp>
          <p:nvSpPr>
            <p:cNvPr id="50" name="Freeform 37"/>
            <p:cNvSpPr>
              <a:spLocks/>
            </p:cNvSpPr>
            <p:nvPr userDrawn="1"/>
          </p:nvSpPr>
          <p:spPr bwMode="auto">
            <a:xfrm>
              <a:off x="1687513" y="6842125"/>
              <a:ext cx="6350" cy="3175"/>
            </a:xfrm>
            <a:custGeom>
              <a:avLst/>
              <a:gdLst>
                <a:gd name="T0" fmla="*/ 0 w 4"/>
                <a:gd name="T1" fmla="*/ 2 h 2"/>
                <a:gd name="T2" fmla="*/ 4 w 4"/>
                <a:gd name="T3" fmla="*/ 2 h 2"/>
                <a:gd name="T4" fmla="*/ 4 w 4"/>
                <a:gd name="T5" fmla="*/ 0 h 2"/>
                <a:gd name="T6" fmla="*/ 0 w 4"/>
                <a:gd name="T7" fmla="*/ 2 h 2"/>
              </a:gdLst>
              <a:ahLst/>
              <a:cxnLst>
                <a:cxn ang="0">
                  <a:pos x="T0" y="T1"/>
                </a:cxn>
                <a:cxn ang="0">
                  <a:pos x="T2" y="T3"/>
                </a:cxn>
                <a:cxn ang="0">
                  <a:pos x="T4" y="T5"/>
                </a:cxn>
                <a:cxn ang="0">
                  <a:pos x="T6" y="T7"/>
                </a:cxn>
              </a:cxnLst>
              <a:rect l="0" t="0" r="r" b="b"/>
              <a:pathLst>
                <a:path w="4" h="2">
                  <a:moveTo>
                    <a:pt x="0" y="2"/>
                  </a:moveTo>
                  <a:lnTo>
                    <a:pt x="4" y="2"/>
                  </a:lnTo>
                  <a:lnTo>
                    <a:pt x="4" y="0"/>
                  </a:lnTo>
                  <a:lnTo>
                    <a:pt x="0" y="2"/>
                  </a:lnTo>
                  <a:close/>
                </a:path>
              </a:pathLst>
            </a:custGeom>
            <a:solidFill>
              <a:srgbClr val="F26522"/>
            </a:solidFill>
            <a:ln w="952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kern="400" baseline="0" dirty="0"/>
            </a:p>
          </p:txBody>
        </p:sp>
        <p:sp>
          <p:nvSpPr>
            <p:cNvPr id="51" name="Freeform 38"/>
            <p:cNvSpPr>
              <a:spLocks/>
            </p:cNvSpPr>
            <p:nvPr userDrawn="1"/>
          </p:nvSpPr>
          <p:spPr bwMode="auto">
            <a:xfrm>
              <a:off x="8494713" y="6845300"/>
              <a:ext cx="6350" cy="3175"/>
            </a:xfrm>
            <a:custGeom>
              <a:avLst/>
              <a:gdLst>
                <a:gd name="T0" fmla="*/ 4 w 4"/>
                <a:gd name="T1" fmla="*/ 0 h 2"/>
                <a:gd name="T2" fmla="*/ 0 w 4"/>
                <a:gd name="T3" fmla="*/ 0 h 2"/>
                <a:gd name="T4" fmla="*/ 0 w 4"/>
                <a:gd name="T5" fmla="*/ 2 h 2"/>
                <a:gd name="T6" fmla="*/ 4 w 4"/>
                <a:gd name="T7" fmla="*/ 0 h 2"/>
              </a:gdLst>
              <a:ahLst/>
              <a:cxnLst>
                <a:cxn ang="0">
                  <a:pos x="T0" y="T1"/>
                </a:cxn>
                <a:cxn ang="0">
                  <a:pos x="T2" y="T3"/>
                </a:cxn>
                <a:cxn ang="0">
                  <a:pos x="T4" y="T5"/>
                </a:cxn>
                <a:cxn ang="0">
                  <a:pos x="T6" y="T7"/>
                </a:cxn>
              </a:cxnLst>
              <a:rect l="0" t="0" r="r" b="b"/>
              <a:pathLst>
                <a:path w="4" h="2">
                  <a:moveTo>
                    <a:pt x="4" y="0"/>
                  </a:moveTo>
                  <a:lnTo>
                    <a:pt x="0" y="0"/>
                  </a:lnTo>
                  <a:lnTo>
                    <a:pt x="0" y="2"/>
                  </a:lnTo>
                  <a:lnTo>
                    <a:pt x="4" y="0"/>
                  </a:lnTo>
                  <a:close/>
                </a:path>
              </a:pathLst>
            </a:custGeom>
            <a:solidFill>
              <a:srgbClr val="FF179E"/>
            </a:solidFill>
            <a:ln w="952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kern="400" baseline="0" dirty="0"/>
            </a:p>
          </p:txBody>
        </p:sp>
      </p:grpSp>
    </p:spTree>
    <p:extLst>
      <p:ext uri="{BB962C8B-B14F-4D97-AF65-F5344CB8AC3E}">
        <p14:creationId xmlns:p14="http://schemas.microsoft.com/office/powerpoint/2010/main" val="2820664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34309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OC (w/o rule)">
    <p:spTree>
      <p:nvGrpSpPr>
        <p:cNvPr id="1" name=""/>
        <p:cNvGrpSpPr/>
        <p:nvPr/>
      </p:nvGrpSpPr>
      <p:grpSpPr>
        <a:xfrm>
          <a:off x="0" y="0"/>
          <a:ext cx="0" cy="0"/>
          <a:chOff x="0" y="0"/>
          <a:chExt cx="0" cy="0"/>
        </a:xfrm>
      </p:grpSpPr>
    </p:spTree>
    <p:extLst>
      <p:ext uri="{BB962C8B-B14F-4D97-AF65-F5344CB8AC3E}">
        <p14:creationId xmlns:p14="http://schemas.microsoft.com/office/powerpoint/2010/main" val="928943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2">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965960"/>
            <a:ext cx="8686800" cy="548640"/>
          </a:xfrm>
        </p:spPr>
        <p:txBody>
          <a:bodyPr anchor="t" anchorCtr="0"/>
          <a:lstStyle>
            <a:lvl1pPr>
              <a:lnSpc>
                <a:spcPts val="3900"/>
              </a:lnSpc>
              <a:defRPr sz="3600" kern="400" baseline="0">
                <a:solidFill>
                  <a:schemeClr val="tx1"/>
                </a:solidFill>
              </a:defRPr>
            </a:lvl1pPr>
          </a:lstStyle>
          <a:p>
            <a:r>
              <a:rPr lang="en-US" dirty="0"/>
              <a:t>Click to Enter Presentation Title</a:t>
            </a:r>
          </a:p>
        </p:txBody>
      </p:sp>
      <p:sp>
        <p:nvSpPr>
          <p:cNvPr id="3" name="Subtitle 2"/>
          <p:cNvSpPr>
            <a:spLocks noGrp="1"/>
          </p:cNvSpPr>
          <p:nvPr>
            <p:ph type="subTitle" idx="1" hasCustomPrompt="1"/>
          </p:nvPr>
        </p:nvSpPr>
        <p:spPr>
          <a:xfrm>
            <a:off x="685800" y="2514600"/>
            <a:ext cx="8686800" cy="274320"/>
          </a:xfrm>
        </p:spPr>
        <p:txBody>
          <a:bodyPr anchor="t" anchorCtr="0"/>
          <a:lstStyle>
            <a:lvl1pPr marL="0" indent="0" algn="l">
              <a:lnSpc>
                <a:spcPts val="2100"/>
              </a:lnSpc>
              <a:spcBef>
                <a:spcPts val="0"/>
              </a:spcBef>
              <a:spcAft>
                <a:spcPts val="0"/>
              </a:spcAft>
              <a:buNone/>
              <a:defRPr sz="1800" kern="400" baseline="0">
                <a:solidFill>
                  <a:schemeClr val="tx2"/>
                </a:solidFill>
                <a:latin typeface="Arial" panose="020B0604020202020204" pitchFamily="34" charset="0"/>
                <a:cs typeface="Arial" panose="020B0604020202020204" pitchFamily="34" charset="0"/>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dirty="0"/>
              <a:t>Click to Enter Presentation Subtitle</a:t>
            </a:r>
          </a:p>
        </p:txBody>
      </p:sp>
      <p:sp>
        <p:nvSpPr>
          <p:cNvPr id="9" name="Text Placeholder 8"/>
          <p:cNvSpPr>
            <a:spLocks noGrp="1"/>
          </p:cNvSpPr>
          <p:nvPr>
            <p:ph type="body" sz="quarter" idx="10" hasCustomPrompt="1"/>
          </p:nvPr>
        </p:nvSpPr>
        <p:spPr>
          <a:xfrm>
            <a:off x="691624" y="3194908"/>
            <a:ext cx="8686800" cy="640080"/>
          </a:xfrm>
        </p:spPr>
        <p:txBody>
          <a:bodyPr/>
          <a:lstStyle>
            <a:lvl1pPr marL="0" indent="0">
              <a:lnSpc>
                <a:spcPts val="1600"/>
              </a:lnSpc>
              <a:spcBef>
                <a:spcPts val="0"/>
              </a:spcBef>
              <a:spcAft>
                <a:spcPts val="0"/>
              </a:spcAft>
              <a:buNone/>
              <a:defRPr sz="1200" kern="400" baseline="0">
                <a:solidFill>
                  <a:schemeClr val="accent2">
                    <a:lumMod val="75000"/>
                  </a:schemeClr>
                </a:solidFill>
                <a:latin typeface="Arial" panose="020B0604020202020204" pitchFamily="34" charset="0"/>
                <a:cs typeface="Arial" panose="020B0604020202020204" pitchFamily="34" charset="0"/>
              </a:defRPr>
            </a:lvl1pPr>
            <a:lvl2pPr marL="509412" indent="0">
              <a:buNone/>
              <a:defRPr>
                <a:latin typeface="Arial" panose="020B0604020202020204" pitchFamily="34" charset="0"/>
                <a:cs typeface="Arial" panose="020B0604020202020204" pitchFamily="34" charset="0"/>
              </a:defRPr>
            </a:lvl2pPr>
            <a:lvl3pPr marL="1018824" indent="0">
              <a:buNone/>
              <a:defRPr>
                <a:latin typeface="Arial" panose="020B0604020202020204" pitchFamily="34" charset="0"/>
                <a:cs typeface="Arial" panose="020B0604020202020204" pitchFamily="34" charset="0"/>
              </a:defRPr>
            </a:lvl3pPr>
            <a:lvl4pPr marL="1528237" indent="0">
              <a:buNone/>
              <a:defRPr>
                <a:latin typeface="Arial" panose="020B0604020202020204" pitchFamily="34" charset="0"/>
                <a:cs typeface="Arial" panose="020B0604020202020204" pitchFamily="34" charset="0"/>
              </a:defRPr>
            </a:lvl4pPr>
            <a:lvl5pPr marL="2037649" indent="0">
              <a:buNone/>
              <a:defRPr>
                <a:latin typeface="Arial" panose="020B0604020202020204" pitchFamily="34" charset="0"/>
                <a:cs typeface="Arial" panose="020B0604020202020204" pitchFamily="34" charset="0"/>
              </a:defRPr>
            </a:lvl5pPr>
          </a:lstStyle>
          <a:p>
            <a:pPr lvl="0"/>
            <a:r>
              <a:rPr lang="en-US" dirty="0"/>
              <a:t>To: </a:t>
            </a:r>
            <a:r>
              <a:rPr lang="en-US" dirty="0" err="1"/>
              <a:t>Firstname</a:t>
            </a:r>
            <a:r>
              <a:rPr lang="en-US" dirty="0"/>
              <a:t> </a:t>
            </a:r>
            <a:r>
              <a:rPr lang="en-US" dirty="0" err="1"/>
              <a:t>Lastname</a:t>
            </a:r>
            <a:br>
              <a:rPr lang="en-US" dirty="0"/>
            </a:br>
            <a:r>
              <a:rPr lang="en-US" dirty="0"/>
              <a:t>From: </a:t>
            </a:r>
            <a:r>
              <a:rPr lang="en-US" dirty="0" err="1"/>
              <a:t>Firstname</a:t>
            </a:r>
            <a:r>
              <a:rPr lang="en-US" dirty="0"/>
              <a:t> </a:t>
            </a:r>
            <a:r>
              <a:rPr lang="en-US" dirty="0" err="1"/>
              <a:t>Lastname</a:t>
            </a:r>
            <a:r>
              <a:rPr lang="en-US" dirty="0"/>
              <a:t> </a:t>
            </a:r>
            <a:br>
              <a:rPr lang="en-US" dirty="0"/>
            </a:br>
            <a:r>
              <a:rPr lang="en-US" dirty="0"/>
              <a:t>Month xx, 2018</a:t>
            </a:r>
          </a:p>
        </p:txBody>
      </p:sp>
      <p:grpSp>
        <p:nvGrpSpPr>
          <p:cNvPr id="4" name="Group 3"/>
          <p:cNvGrpSpPr/>
          <p:nvPr userDrawn="1"/>
        </p:nvGrpSpPr>
        <p:grpSpPr>
          <a:xfrm>
            <a:off x="365760" y="3977640"/>
            <a:ext cx="9326880" cy="3429000"/>
            <a:chOff x="365760" y="3977640"/>
            <a:chExt cx="9326880" cy="3429000"/>
          </a:xfrm>
        </p:grpSpPr>
        <p:sp>
          <p:nvSpPr>
            <p:cNvPr id="8" name="Freeform 5"/>
            <p:cNvSpPr>
              <a:spLocks/>
            </p:cNvSpPr>
            <p:nvPr userDrawn="1"/>
          </p:nvSpPr>
          <p:spPr bwMode="auto">
            <a:xfrm>
              <a:off x="1048650" y="5881019"/>
              <a:ext cx="1041366" cy="1519136"/>
            </a:xfrm>
            <a:custGeom>
              <a:avLst/>
              <a:gdLst>
                <a:gd name="T0" fmla="*/ 642 w 642"/>
                <a:gd name="T1" fmla="*/ 630 h 937"/>
                <a:gd name="T2" fmla="*/ 642 w 642"/>
                <a:gd name="T3" fmla="*/ 0 h 937"/>
                <a:gd name="T4" fmla="*/ 0 w 642"/>
                <a:gd name="T5" fmla="*/ 306 h 937"/>
                <a:gd name="T6" fmla="*/ 0 w 642"/>
                <a:gd name="T7" fmla="*/ 608 h 937"/>
                <a:gd name="T8" fmla="*/ 642 w 642"/>
                <a:gd name="T9" fmla="*/ 937 h 937"/>
                <a:gd name="T10" fmla="*/ 642 w 642"/>
                <a:gd name="T11" fmla="*/ 630 h 937"/>
              </a:gdLst>
              <a:ahLst/>
              <a:cxnLst>
                <a:cxn ang="0">
                  <a:pos x="T0" y="T1"/>
                </a:cxn>
                <a:cxn ang="0">
                  <a:pos x="T2" y="T3"/>
                </a:cxn>
                <a:cxn ang="0">
                  <a:pos x="T4" y="T5"/>
                </a:cxn>
                <a:cxn ang="0">
                  <a:pos x="T6" y="T7"/>
                </a:cxn>
                <a:cxn ang="0">
                  <a:pos x="T8" y="T9"/>
                </a:cxn>
                <a:cxn ang="0">
                  <a:pos x="T10" y="T11"/>
                </a:cxn>
              </a:cxnLst>
              <a:rect l="0" t="0" r="r" b="b"/>
              <a:pathLst>
                <a:path w="642" h="937">
                  <a:moveTo>
                    <a:pt x="642" y="630"/>
                  </a:moveTo>
                  <a:lnTo>
                    <a:pt x="642" y="0"/>
                  </a:lnTo>
                  <a:lnTo>
                    <a:pt x="0" y="306"/>
                  </a:lnTo>
                  <a:lnTo>
                    <a:pt x="0" y="608"/>
                  </a:lnTo>
                  <a:lnTo>
                    <a:pt x="642" y="937"/>
                  </a:lnTo>
                  <a:lnTo>
                    <a:pt x="642" y="63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11" name="Freeform 6"/>
            <p:cNvSpPr>
              <a:spLocks/>
            </p:cNvSpPr>
            <p:nvPr userDrawn="1"/>
          </p:nvSpPr>
          <p:spPr bwMode="auto">
            <a:xfrm>
              <a:off x="2090017" y="6234457"/>
              <a:ext cx="1738855" cy="1168940"/>
            </a:xfrm>
            <a:custGeom>
              <a:avLst/>
              <a:gdLst>
                <a:gd name="T0" fmla="*/ 0 w 1072"/>
                <a:gd name="T1" fmla="*/ 412 h 721"/>
                <a:gd name="T2" fmla="*/ 0 w 1072"/>
                <a:gd name="T3" fmla="*/ 719 h 721"/>
                <a:gd name="T4" fmla="*/ 4 w 1072"/>
                <a:gd name="T5" fmla="*/ 721 h 721"/>
                <a:gd name="T6" fmla="*/ 428 w 1072"/>
                <a:gd name="T7" fmla="*/ 721 h 721"/>
                <a:gd name="T8" fmla="*/ 428 w 1072"/>
                <a:gd name="T9" fmla="*/ 635 h 721"/>
                <a:gd name="T10" fmla="*/ 1072 w 1072"/>
                <a:gd name="T11" fmla="*/ 329 h 721"/>
                <a:gd name="T12" fmla="*/ 428 w 1072"/>
                <a:gd name="T13" fmla="*/ 0 h 721"/>
                <a:gd name="T14" fmla="*/ 428 w 1072"/>
                <a:gd name="T15" fmla="*/ 188 h 721"/>
                <a:gd name="T16" fmla="*/ 0 w 1072"/>
                <a:gd name="T17" fmla="*/ 412 h 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2" h="721">
                  <a:moveTo>
                    <a:pt x="0" y="412"/>
                  </a:moveTo>
                  <a:lnTo>
                    <a:pt x="0" y="719"/>
                  </a:lnTo>
                  <a:lnTo>
                    <a:pt x="4" y="721"/>
                  </a:lnTo>
                  <a:lnTo>
                    <a:pt x="428" y="721"/>
                  </a:lnTo>
                  <a:lnTo>
                    <a:pt x="428" y="635"/>
                  </a:lnTo>
                  <a:lnTo>
                    <a:pt x="1072" y="329"/>
                  </a:lnTo>
                  <a:lnTo>
                    <a:pt x="428" y="0"/>
                  </a:lnTo>
                  <a:lnTo>
                    <a:pt x="428" y="188"/>
                  </a:lnTo>
                  <a:lnTo>
                    <a:pt x="0" y="412"/>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12" name="Freeform 7"/>
            <p:cNvSpPr>
              <a:spLocks/>
            </p:cNvSpPr>
            <p:nvPr userDrawn="1"/>
          </p:nvSpPr>
          <p:spPr bwMode="auto">
            <a:xfrm>
              <a:off x="3828871" y="5245478"/>
              <a:ext cx="695867" cy="1019783"/>
            </a:xfrm>
            <a:custGeom>
              <a:avLst/>
              <a:gdLst>
                <a:gd name="T0" fmla="*/ 429 w 429"/>
                <a:gd name="T1" fmla="*/ 406 h 629"/>
                <a:gd name="T2" fmla="*/ 429 w 429"/>
                <a:gd name="T3" fmla="*/ 218 h 629"/>
                <a:gd name="T4" fmla="*/ 0 w 429"/>
                <a:gd name="T5" fmla="*/ 0 h 629"/>
                <a:gd name="T6" fmla="*/ 0 w 429"/>
                <a:gd name="T7" fmla="*/ 629 h 629"/>
                <a:gd name="T8" fmla="*/ 429 w 429"/>
                <a:gd name="T9" fmla="*/ 406 h 629"/>
              </a:gdLst>
              <a:ahLst/>
              <a:cxnLst>
                <a:cxn ang="0">
                  <a:pos x="T0" y="T1"/>
                </a:cxn>
                <a:cxn ang="0">
                  <a:pos x="T2" y="T3"/>
                </a:cxn>
                <a:cxn ang="0">
                  <a:pos x="T4" y="T5"/>
                </a:cxn>
                <a:cxn ang="0">
                  <a:pos x="T6" y="T7"/>
                </a:cxn>
                <a:cxn ang="0">
                  <a:pos x="T8" y="T9"/>
                </a:cxn>
              </a:cxnLst>
              <a:rect l="0" t="0" r="r" b="b"/>
              <a:pathLst>
                <a:path w="429" h="629">
                  <a:moveTo>
                    <a:pt x="429" y="406"/>
                  </a:moveTo>
                  <a:lnTo>
                    <a:pt x="429" y="218"/>
                  </a:lnTo>
                  <a:lnTo>
                    <a:pt x="0" y="0"/>
                  </a:lnTo>
                  <a:lnTo>
                    <a:pt x="0" y="629"/>
                  </a:lnTo>
                  <a:lnTo>
                    <a:pt x="429" y="406"/>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13" name="Freeform 8"/>
            <p:cNvSpPr>
              <a:spLocks/>
            </p:cNvSpPr>
            <p:nvPr userDrawn="1"/>
          </p:nvSpPr>
          <p:spPr bwMode="auto">
            <a:xfrm>
              <a:off x="6502036" y="7022398"/>
              <a:ext cx="799679" cy="381000"/>
            </a:xfrm>
            <a:custGeom>
              <a:avLst/>
              <a:gdLst>
                <a:gd name="T0" fmla="*/ 0 w 493"/>
                <a:gd name="T1" fmla="*/ 235 h 235"/>
                <a:gd name="T2" fmla="*/ 493 w 493"/>
                <a:gd name="T3" fmla="*/ 235 h 235"/>
                <a:gd name="T4" fmla="*/ 493 w 493"/>
                <a:gd name="T5" fmla="*/ 0 h 235"/>
                <a:gd name="T6" fmla="*/ 0 w 493"/>
                <a:gd name="T7" fmla="*/ 235 h 235"/>
              </a:gdLst>
              <a:ahLst/>
              <a:cxnLst>
                <a:cxn ang="0">
                  <a:pos x="T0" y="T1"/>
                </a:cxn>
                <a:cxn ang="0">
                  <a:pos x="T2" y="T3"/>
                </a:cxn>
                <a:cxn ang="0">
                  <a:pos x="T4" y="T5"/>
                </a:cxn>
                <a:cxn ang="0">
                  <a:pos x="T6" y="T7"/>
                </a:cxn>
              </a:cxnLst>
              <a:rect l="0" t="0" r="r" b="b"/>
              <a:pathLst>
                <a:path w="493" h="235">
                  <a:moveTo>
                    <a:pt x="0" y="235"/>
                  </a:moveTo>
                  <a:lnTo>
                    <a:pt x="493" y="235"/>
                  </a:lnTo>
                  <a:lnTo>
                    <a:pt x="493" y="0"/>
                  </a:lnTo>
                  <a:lnTo>
                    <a:pt x="0" y="235"/>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15" name="Freeform 9"/>
            <p:cNvSpPr>
              <a:spLocks/>
            </p:cNvSpPr>
            <p:nvPr userDrawn="1"/>
          </p:nvSpPr>
          <p:spPr bwMode="auto">
            <a:xfrm>
              <a:off x="3828871" y="5598917"/>
              <a:ext cx="1737233" cy="1522378"/>
            </a:xfrm>
            <a:custGeom>
              <a:avLst/>
              <a:gdLst>
                <a:gd name="T0" fmla="*/ 0 w 1071"/>
                <a:gd name="T1" fmla="*/ 411 h 939"/>
                <a:gd name="T2" fmla="*/ 0 w 1071"/>
                <a:gd name="T3" fmla="*/ 721 h 939"/>
                <a:gd name="T4" fmla="*/ 429 w 1071"/>
                <a:gd name="T5" fmla="*/ 939 h 939"/>
                <a:gd name="T6" fmla="*/ 429 w 1071"/>
                <a:gd name="T7" fmla="*/ 637 h 939"/>
                <a:gd name="T8" fmla="*/ 1071 w 1071"/>
                <a:gd name="T9" fmla="*/ 329 h 939"/>
                <a:gd name="T10" fmla="*/ 429 w 1071"/>
                <a:gd name="T11" fmla="*/ 0 h 939"/>
                <a:gd name="T12" fmla="*/ 429 w 1071"/>
                <a:gd name="T13" fmla="*/ 188 h 939"/>
                <a:gd name="T14" fmla="*/ 0 w 1071"/>
                <a:gd name="T15" fmla="*/ 411 h 9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1" h="939">
                  <a:moveTo>
                    <a:pt x="0" y="411"/>
                  </a:moveTo>
                  <a:lnTo>
                    <a:pt x="0" y="721"/>
                  </a:lnTo>
                  <a:lnTo>
                    <a:pt x="429" y="939"/>
                  </a:lnTo>
                  <a:lnTo>
                    <a:pt x="429" y="637"/>
                  </a:lnTo>
                  <a:lnTo>
                    <a:pt x="1071" y="329"/>
                  </a:lnTo>
                  <a:lnTo>
                    <a:pt x="429" y="0"/>
                  </a:lnTo>
                  <a:lnTo>
                    <a:pt x="429" y="188"/>
                  </a:lnTo>
                  <a:lnTo>
                    <a:pt x="0" y="411"/>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16" name="Freeform 10"/>
            <p:cNvSpPr>
              <a:spLocks/>
            </p:cNvSpPr>
            <p:nvPr userDrawn="1"/>
          </p:nvSpPr>
          <p:spPr bwMode="auto">
            <a:xfrm>
              <a:off x="7997581" y="7375836"/>
              <a:ext cx="56773" cy="27561"/>
            </a:xfrm>
            <a:custGeom>
              <a:avLst/>
              <a:gdLst>
                <a:gd name="T0" fmla="*/ 0 w 35"/>
                <a:gd name="T1" fmla="*/ 17 h 17"/>
                <a:gd name="T2" fmla="*/ 35 w 35"/>
                <a:gd name="T3" fmla="*/ 17 h 17"/>
                <a:gd name="T4" fmla="*/ 0 w 35"/>
                <a:gd name="T5" fmla="*/ 0 h 17"/>
                <a:gd name="T6" fmla="*/ 0 w 35"/>
                <a:gd name="T7" fmla="*/ 17 h 17"/>
              </a:gdLst>
              <a:ahLst/>
              <a:cxnLst>
                <a:cxn ang="0">
                  <a:pos x="T0" y="T1"/>
                </a:cxn>
                <a:cxn ang="0">
                  <a:pos x="T2" y="T3"/>
                </a:cxn>
                <a:cxn ang="0">
                  <a:pos x="T4" y="T5"/>
                </a:cxn>
                <a:cxn ang="0">
                  <a:pos x="T6" y="T7"/>
                </a:cxn>
              </a:cxnLst>
              <a:rect l="0" t="0" r="r" b="b"/>
              <a:pathLst>
                <a:path w="35" h="17">
                  <a:moveTo>
                    <a:pt x="0" y="17"/>
                  </a:moveTo>
                  <a:lnTo>
                    <a:pt x="35" y="17"/>
                  </a:lnTo>
                  <a:lnTo>
                    <a:pt x="0" y="0"/>
                  </a:lnTo>
                  <a:lnTo>
                    <a:pt x="0" y="17"/>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18" name="Freeform 11"/>
            <p:cNvSpPr>
              <a:spLocks/>
            </p:cNvSpPr>
            <p:nvPr userDrawn="1"/>
          </p:nvSpPr>
          <p:spPr bwMode="auto">
            <a:xfrm>
              <a:off x="7301714" y="7022398"/>
              <a:ext cx="695867" cy="381000"/>
            </a:xfrm>
            <a:custGeom>
              <a:avLst/>
              <a:gdLst>
                <a:gd name="T0" fmla="*/ 0 w 429"/>
                <a:gd name="T1" fmla="*/ 0 h 235"/>
                <a:gd name="T2" fmla="*/ 0 w 429"/>
                <a:gd name="T3" fmla="*/ 235 h 235"/>
                <a:gd name="T4" fmla="*/ 429 w 429"/>
                <a:gd name="T5" fmla="*/ 235 h 235"/>
                <a:gd name="T6" fmla="*/ 429 w 429"/>
                <a:gd name="T7" fmla="*/ 218 h 235"/>
                <a:gd name="T8" fmla="*/ 0 w 429"/>
                <a:gd name="T9" fmla="*/ 0 h 235"/>
              </a:gdLst>
              <a:ahLst/>
              <a:cxnLst>
                <a:cxn ang="0">
                  <a:pos x="T0" y="T1"/>
                </a:cxn>
                <a:cxn ang="0">
                  <a:pos x="T2" y="T3"/>
                </a:cxn>
                <a:cxn ang="0">
                  <a:pos x="T4" y="T5"/>
                </a:cxn>
                <a:cxn ang="0">
                  <a:pos x="T6" y="T7"/>
                </a:cxn>
                <a:cxn ang="0">
                  <a:pos x="T8" y="T9"/>
                </a:cxn>
              </a:cxnLst>
              <a:rect l="0" t="0" r="r" b="b"/>
              <a:pathLst>
                <a:path w="429" h="235">
                  <a:moveTo>
                    <a:pt x="0" y="0"/>
                  </a:moveTo>
                  <a:lnTo>
                    <a:pt x="0" y="235"/>
                  </a:lnTo>
                  <a:lnTo>
                    <a:pt x="429" y="235"/>
                  </a:lnTo>
                  <a:lnTo>
                    <a:pt x="429" y="218"/>
                  </a:lnTo>
                  <a:lnTo>
                    <a:pt x="0"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25" name="Freeform 12"/>
            <p:cNvSpPr>
              <a:spLocks/>
            </p:cNvSpPr>
            <p:nvPr userDrawn="1"/>
          </p:nvSpPr>
          <p:spPr bwMode="auto">
            <a:xfrm>
              <a:off x="604204" y="6866755"/>
              <a:ext cx="1485812" cy="536642"/>
            </a:xfrm>
            <a:custGeom>
              <a:avLst/>
              <a:gdLst>
                <a:gd name="T0" fmla="*/ 916 w 916"/>
                <a:gd name="T1" fmla="*/ 329 h 331"/>
                <a:gd name="T2" fmla="*/ 274 w 916"/>
                <a:gd name="T3" fmla="*/ 0 h 331"/>
                <a:gd name="T4" fmla="*/ 274 w 916"/>
                <a:gd name="T5" fmla="*/ 188 h 331"/>
                <a:gd name="T6" fmla="*/ 0 w 916"/>
                <a:gd name="T7" fmla="*/ 331 h 331"/>
                <a:gd name="T8" fmla="*/ 912 w 916"/>
                <a:gd name="T9" fmla="*/ 331 h 331"/>
                <a:gd name="T10" fmla="*/ 916 w 916"/>
                <a:gd name="T11" fmla="*/ 329 h 331"/>
              </a:gdLst>
              <a:ahLst/>
              <a:cxnLst>
                <a:cxn ang="0">
                  <a:pos x="T0" y="T1"/>
                </a:cxn>
                <a:cxn ang="0">
                  <a:pos x="T2" y="T3"/>
                </a:cxn>
                <a:cxn ang="0">
                  <a:pos x="T4" y="T5"/>
                </a:cxn>
                <a:cxn ang="0">
                  <a:pos x="T6" y="T7"/>
                </a:cxn>
                <a:cxn ang="0">
                  <a:pos x="T8" y="T9"/>
                </a:cxn>
                <a:cxn ang="0">
                  <a:pos x="T10" y="T11"/>
                </a:cxn>
              </a:cxnLst>
              <a:rect l="0" t="0" r="r" b="b"/>
              <a:pathLst>
                <a:path w="916" h="331">
                  <a:moveTo>
                    <a:pt x="916" y="329"/>
                  </a:moveTo>
                  <a:lnTo>
                    <a:pt x="274" y="0"/>
                  </a:lnTo>
                  <a:lnTo>
                    <a:pt x="274" y="188"/>
                  </a:lnTo>
                  <a:lnTo>
                    <a:pt x="0" y="331"/>
                  </a:lnTo>
                  <a:lnTo>
                    <a:pt x="912" y="331"/>
                  </a:lnTo>
                  <a:lnTo>
                    <a:pt x="916" y="329"/>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26" name="Freeform 13"/>
            <p:cNvSpPr>
              <a:spLocks/>
            </p:cNvSpPr>
            <p:nvPr userDrawn="1"/>
          </p:nvSpPr>
          <p:spPr bwMode="auto">
            <a:xfrm>
              <a:off x="7301714" y="4331078"/>
              <a:ext cx="1737233" cy="1522378"/>
            </a:xfrm>
            <a:custGeom>
              <a:avLst/>
              <a:gdLst>
                <a:gd name="T0" fmla="*/ 429 w 1071"/>
                <a:gd name="T1" fmla="*/ 939 h 939"/>
                <a:gd name="T2" fmla="*/ 429 w 1071"/>
                <a:gd name="T3" fmla="*/ 635 h 939"/>
                <a:gd name="T4" fmla="*/ 1071 w 1071"/>
                <a:gd name="T5" fmla="*/ 329 h 939"/>
                <a:gd name="T6" fmla="*/ 429 w 1071"/>
                <a:gd name="T7" fmla="*/ 0 h 939"/>
                <a:gd name="T8" fmla="*/ 429 w 1071"/>
                <a:gd name="T9" fmla="*/ 188 h 939"/>
                <a:gd name="T10" fmla="*/ 0 w 1071"/>
                <a:gd name="T11" fmla="*/ 411 h 939"/>
                <a:gd name="T12" fmla="*/ 0 w 1071"/>
                <a:gd name="T13" fmla="*/ 721 h 939"/>
                <a:gd name="T14" fmla="*/ 429 w 1071"/>
                <a:gd name="T15" fmla="*/ 939 h 9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1" h="939">
                  <a:moveTo>
                    <a:pt x="429" y="939"/>
                  </a:moveTo>
                  <a:lnTo>
                    <a:pt x="429" y="635"/>
                  </a:lnTo>
                  <a:lnTo>
                    <a:pt x="1071" y="329"/>
                  </a:lnTo>
                  <a:lnTo>
                    <a:pt x="429" y="0"/>
                  </a:lnTo>
                  <a:lnTo>
                    <a:pt x="429" y="188"/>
                  </a:lnTo>
                  <a:lnTo>
                    <a:pt x="0" y="411"/>
                  </a:lnTo>
                  <a:lnTo>
                    <a:pt x="0" y="721"/>
                  </a:lnTo>
                  <a:lnTo>
                    <a:pt x="429" y="939"/>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27" name="Freeform 14"/>
            <p:cNvSpPr>
              <a:spLocks/>
            </p:cNvSpPr>
            <p:nvPr userDrawn="1"/>
          </p:nvSpPr>
          <p:spPr bwMode="auto">
            <a:xfrm>
              <a:off x="5566103" y="6485755"/>
              <a:ext cx="1735611" cy="917643"/>
            </a:xfrm>
            <a:custGeom>
              <a:avLst/>
              <a:gdLst>
                <a:gd name="T0" fmla="*/ 428 w 1070"/>
                <a:gd name="T1" fmla="*/ 0 h 566"/>
                <a:gd name="T2" fmla="*/ 428 w 1070"/>
                <a:gd name="T3" fmla="*/ 188 h 566"/>
                <a:gd name="T4" fmla="*/ 0 w 1070"/>
                <a:gd name="T5" fmla="*/ 411 h 566"/>
                <a:gd name="T6" fmla="*/ 0 w 1070"/>
                <a:gd name="T7" fmla="*/ 566 h 566"/>
                <a:gd name="T8" fmla="*/ 577 w 1070"/>
                <a:gd name="T9" fmla="*/ 566 h 566"/>
                <a:gd name="T10" fmla="*/ 1070 w 1070"/>
                <a:gd name="T11" fmla="*/ 331 h 566"/>
                <a:gd name="T12" fmla="*/ 428 w 1070"/>
                <a:gd name="T13" fmla="*/ 0 h 566"/>
              </a:gdLst>
              <a:ahLst/>
              <a:cxnLst>
                <a:cxn ang="0">
                  <a:pos x="T0" y="T1"/>
                </a:cxn>
                <a:cxn ang="0">
                  <a:pos x="T2" y="T3"/>
                </a:cxn>
                <a:cxn ang="0">
                  <a:pos x="T4" y="T5"/>
                </a:cxn>
                <a:cxn ang="0">
                  <a:pos x="T6" y="T7"/>
                </a:cxn>
                <a:cxn ang="0">
                  <a:pos x="T8" y="T9"/>
                </a:cxn>
                <a:cxn ang="0">
                  <a:pos x="T10" y="T11"/>
                </a:cxn>
                <a:cxn ang="0">
                  <a:pos x="T12" y="T13"/>
                </a:cxn>
              </a:cxnLst>
              <a:rect l="0" t="0" r="r" b="b"/>
              <a:pathLst>
                <a:path w="1070" h="566">
                  <a:moveTo>
                    <a:pt x="428" y="0"/>
                  </a:moveTo>
                  <a:lnTo>
                    <a:pt x="428" y="188"/>
                  </a:lnTo>
                  <a:lnTo>
                    <a:pt x="0" y="411"/>
                  </a:lnTo>
                  <a:lnTo>
                    <a:pt x="0" y="566"/>
                  </a:lnTo>
                  <a:lnTo>
                    <a:pt x="577" y="566"/>
                  </a:lnTo>
                  <a:lnTo>
                    <a:pt x="1070" y="331"/>
                  </a:lnTo>
                  <a:lnTo>
                    <a:pt x="428"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28" name="Freeform 15"/>
            <p:cNvSpPr>
              <a:spLocks/>
            </p:cNvSpPr>
            <p:nvPr userDrawn="1"/>
          </p:nvSpPr>
          <p:spPr bwMode="auto">
            <a:xfrm>
              <a:off x="9045435" y="7067794"/>
              <a:ext cx="647205" cy="335604"/>
            </a:xfrm>
            <a:custGeom>
              <a:avLst/>
              <a:gdLst>
                <a:gd name="T0" fmla="*/ 399 w 399"/>
                <a:gd name="T1" fmla="*/ 0 h 207"/>
                <a:gd name="T2" fmla="*/ 0 w 399"/>
                <a:gd name="T3" fmla="*/ 207 h 207"/>
                <a:gd name="T4" fmla="*/ 399 w 399"/>
                <a:gd name="T5" fmla="*/ 207 h 207"/>
                <a:gd name="T6" fmla="*/ 399 w 399"/>
                <a:gd name="T7" fmla="*/ 0 h 207"/>
              </a:gdLst>
              <a:ahLst/>
              <a:cxnLst>
                <a:cxn ang="0">
                  <a:pos x="T0" y="T1"/>
                </a:cxn>
                <a:cxn ang="0">
                  <a:pos x="T2" y="T3"/>
                </a:cxn>
                <a:cxn ang="0">
                  <a:pos x="T4" y="T5"/>
                </a:cxn>
                <a:cxn ang="0">
                  <a:pos x="T6" y="T7"/>
                </a:cxn>
              </a:cxnLst>
              <a:rect l="0" t="0" r="r" b="b"/>
              <a:pathLst>
                <a:path w="399" h="207">
                  <a:moveTo>
                    <a:pt x="399" y="0"/>
                  </a:moveTo>
                  <a:lnTo>
                    <a:pt x="0" y="207"/>
                  </a:lnTo>
                  <a:lnTo>
                    <a:pt x="399" y="207"/>
                  </a:lnTo>
                  <a:lnTo>
                    <a:pt x="399"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29" name="Freeform 16"/>
            <p:cNvSpPr>
              <a:spLocks/>
            </p:cNvSpPr>
            <p:nvPr userDrawn="1"/>
          </p:nvSpPr>
          <p:spPr bwMode="auto">
            <a:xfrm>
              <a:off x="7997581" y="4864478"/>
              <a:ext cx="1041366" cy="1522378"/>
            </a:xfrm>
            <a:custGeom>
              <a:avLst/>
              <a:gdLst>
                <a:gd name="T0" fmla="*/ 0 w 642"/>
                <a:gd name="T1" fmla="*/ 610 h 939"/>
                <a:gd name="T2" fmla="*/ 642 w 642"/>
                <a:gd name="T3" fmla="*/ 939 h 939"/>
                <a:gd name="T4" fmla="*/ 642 w 642"/>
                <a:gd name="T5" fmla="*/ 629 h 939"/>
                <a:gd name="T6" fmla="*/ 642 w 642"/>
                <a:gd name="T7" fmla="*/ 0 h 939"/>
                <a:gd name="T8" fmla="*/ 0 w 642"/>
                <a:gd name="T9" fmla="*/ 306 h 939"/>
                <a:gd name="T10" fmla="*/ 0 w 642"/>
                <a:gd name="T11" fmla="*/ 610 h 939"/>
              </a:gdLst>
              <a:ahLst/>
              <a:cxnLst>
                <a:cxn ang="0">
                  <a:pos x="T0" y="T1"/>
                </a:cxn>
                <a:cxn ang="0">
                  <a:pos x="T2" y="T3"/>
                </a:cxn>
                <a:cxn ang="0">
                  <a:pos x="T4" y="T5"/>
                </a:cxn>
                <a:cxn ang="0">
                  <a:pos x="T6" y="T7"/>
                </a:cxn>
                <a:cxn ang="0">
                  <a:pos x="T8" y="T9"/>
                </a:cxn>
                <a:cxn ang="0">
                  <a:pos x="T10" y="T11"/>
                </a:cxn>
              </a:cxnLst>
              <a:rect l="0" t="0" r="r" b="b"/>
              <a:pathLst>
                <a:path w="642" h="939">
                  <a:moveTo>
                    <a:pt x="0" y="610"/>
                  </a:moveTo>
                  <a:lnTo>
                    <a:pt x="642" y="939"/>
                  </a:lnTo>
                  <a:lnTo>
                    <a:pt x="642" y="629"/>
                  </a:lnTo>
                  <a:lnTo>
                    <a:pt x="642" y="0"/>
                  </a:lnTo>
                  <a:lnTo>
                    <a:pt x="0" y="306"/>
                  </a:lnTo>
                  <a:lnTo>
                    <a:pt x="0" y="61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30" name="Freeform 17"/>
            <p:cNvSpPr>
              <a:spLocks/>
            </p:cNvSpPr>
            <p:nvPr userDrawn="1"/>
          </p:nvSpPr>
          <p:spPr bwMode="auto">
            <a:xfrm>
              <a:off x="9038947" y="5543793"/>
              <a:ext cx="653693" cy="1173804"/>
            </a:xfrm>
            <a:custGeom>
              <a:avLst/>
              <a:gdLst>
                <a:gd name="T0" fmla="*/ 403 w 403"/>
                <a:gd name="T1" fmla="*/ 724 h 724"/>
                <a:gd name="T2" fmla="*/ 403 w 403"/>
                <a:gd name="T3" fmla="*/ 0 h 724"/>
                <a:gd name="T4" fmla="*/ 0 w 403"/>
                <a:gd name="T5" fmla="*/ 210 h 724"/>
                <a:gd name="T6" fmla="*/ 0 w 403"/>
                <a:gd name="T7" fmla="*/ 520 h 724"/>
                <a:gd name="T8" fmla="*/ 403 w 403"/>
                <a:gd name="T9" fmla="*/ 724 h 724"/>
              </a:gdLst>
              <a:ahLst/>
              <a:cxnLst>
                <a:cxn ang="0">
                  <a:pos x="T0" y="T1"/>
                </a:cxn>
                <a:cxn ang="0">
                  <a:pos x="T2" y="T3"/>
                </a:cxn>
                <a:cxn ang="0">
                  <a:pos x="T4" y="T5"/>
                </a:cxn>
                <a:cxn ang="0">
                  <a:pos x="T6" y="T7"/>
                </a:cxn>
                <a:cxn ang="0">
                  <a:pos x="T8" y="T9"/>
                </a:cxn>
              </a:cxnLst>
              <a:rect l="0" t="0" r="r" b="b"/>
              <a:pathLst>
                <a:path w="403" h="724">
                  <a:moveTo>
                    <a:pt x="403" y="724"/>
                  </a:moveTo>
                  <a:lnTo>
                    <a:pt x="403" y="0"/>
                  </a:lnTo>
                  <a:lnTo>
                    <a:pt x="0" y="210"/>
                  </a:lnTo>
                  <a:lnTo>
                    <a:pt x="0" y="520"/>
                  </a:lnTo>
                  <a:lnTo>
                    <a:pt x="403" y="724"/>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31" name="Freeform 18"/>
            <p:cNvSpPr>
              <a:spLocks/>
            </p:cNvSpPr>
            <p:nvPr userDrawn="1"/>
          </p:nvSpPr>
          <p:spPr bwMode="auto">
            <a:xfrm>
              <a:off x="5566103" y="4609938"/>
              <a:ext cx="694244" cy="1019783"/>
            </a:xfrm>
            <a:custGeom>
              <a:avLst/>
              <a:gdLst>
                <a:gd name="T0" fmla="*/ 428 w 428"/>
                <a:gd name="T1" fmla="*/ 406 h 629"/>
                <a:gd name="T2" fmla="*/ 428 w 428"/>
                <a:gd name="T3" fmla="*/ 218 h 629"/>
                <a:gd name="T4" fmla="*/ 0 w 428"/>
                <a:gd name="T5" fmla="*/ 0 h 629"/>
                <a:gd name="T6" fmla="*/ 0 w 428"/>
                <a:gd name="T7" fmla="*/ 629 h 629"/>
                <a:gd name="T8" fmla="*/ 428 w 428"/>
                <a:gd name="T9" fmla="*/ 406 h 629"/>
              </a:gdLst>
              <a:ahLst/>
              <a:cxnLst>
                <a:cxn ang="0">
                  <a:pos x="T0" y="T1"/>
                </a:cxn>
                <a:cxn ang="0">
                  <a:pos x="T2" y="T3"/>
                </a:cxn>
                <a:cxn ang="0">
                  <a:pos x="T4" y="T5"/>
                </a:cxn>
                <a:cxn ang="0">
                  <a:pos x="T6" y="T7"/>
                </a:cxn>
                <a:cxn ang="0">
                  <a:pos x="T8" y="T9"/>
                </a:cxn>
              </a:cxnLst>
              <a:rect l="0" t="0" r="r" b="b"/>
              <a:pathLst>
                <a:path w="428" h="629">
                  <a:moveTo>
                    <a:pt x="428" y="406"/>
                  </a:moveTo>
                  <a:lnTo>
                    <a:pt x="428" y="218"/>
                  </a:lnTo>
                  <a:lnTo>
                    <a:pt x="0" y="0"/>
                  </a:lnTo>
                  <a:lnTo>
                    <a:pt x="0" y="629"/>
                  </a:lnTo>
                  <a:lnTo>
                    <a:pt x="428" y="406"/>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32" name="Freeform 19"/>
            <p:cNvSpPr>
              <a:spLocks/>
            </p:cNvSpPr>
            <p:nvPr userDrawn="1"/>
          </p:nvSpPr>
          <p:spPr bwMode="auto">
            <a:xfrm>
              <a:off x="4524737" y="4609938"/>
              <a:ext cx="1041366" cy="1522378"/>
            </a:xfrm>
            <a:custGeom>
              <a:avLst/>
              <a:gdLst>
                <a:gd name="T0" fmla="*/ 642 w 642"/>
                <a:gd name="T1" fmla="*/ 629 h 939"/>
                <a:gd name="T2" fmla="*/ 642 w 642"/>
                <a:gd name="T3" fmla="*/ 0 h 939"/>
                <a:gd name="T4" fmla="*/ 0 w 642"/>
                <a:gd name="T5" fmla="*/ 308 h 939"/>
                <a:gd name="T6" fmla="*/ 0 w 642"/>
                <a:gd name="T7" fmla="*/ 610 h 939"/>
                <a:gd name="T8" fmla="*/ 642 w 642"/>
                <a:gd name="T9" fmla="*/ 939 h 939"/>
                <a:gd name="T10" fmla="*/ 642 w 642"/>
                <a:gd name="T11" fmla="*/ 629 h 939"/>
              </a:gdLst>
              <a:ahLst/>
              <a:cxnLst>
                <a:cxn ang="0">
                  <a:pos x="T0" y="T1"/>
                </a:cxn>
                <a:cxn ang="0">
                  <a:pos x="T2" y="T3"/>
                </a:cxn>
                <a:cxn ang="0">
                  <a:pos x="T4" y="T5"/>
                </a:cxn>
                <a:cxn ang="0">
                  <a:pos x="T6" y="T7"/>
                </a:cxn>
                <a:cxn ang="0">
                  <a:pos x="T8" y="T9"/>
                </a:cxn>
                <a:cxn ang="0">
                  <a:pos x="T10" y="T11"/>
                </a:cxn>
              </a:cxnLst>
              <a:rect l="0" t="0" r="r" b="b"/>
              <a:pathLst>
                <a:path w="642" h="939">
                  <a:moveTo>
                    <a:pt x="642" y="629"/>
                  </a:moveTo>
                  <a:lnTo>
                    <a:pt x="642" y="0"/>
                  </a:lnTo>
                  <a:lnTo>
                    <a:pt x="0" y="308"/>
                  </a:lnTo>
                  <a:lnTo>
                    <a:pt x="0" y="610"/>
                  </a:lnTo>
                  <a:lnTo>
                    <a:pt x="642" y="939"/>
                  </a:lnTo>
                  <a:lnTo>
                    <a:pt x="642" y="629"/>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33" name="Freeform 20"/>
            <p:cNvSpPr>
              <a:spLocks/>
            </p:cNvSpPr>
            <p:nvPr userDrawn="1"/>
          </p:nvSpPr>
          <p:spPr bwMode="auto">
            <a:xfrm>
              <a:off x="5566103" y="4963376"/>
              <a:ext cx="1735611" cy="1522378"/>
            </a:xfrm>
            <a:custGeom>
              <a:avLst/>
              <a:gdLst>
                <a:gd name="T0" fmla="*/ 0 w 1070"/>
                <a:gd name="T1" fmla="*/ 411 h 939"/>
                <a:gd name="T2" fmla="*/ 0 w 1070"/>
                <a:gd name="T3" fmla="*/ 721 h 939"/>
                <a:gd name="T4" fmla="*/ 428 w 1070"/>
                <a:gd name="T5" fmla="*/ 939 h 939"/>
                <a:gd name="T6" fmla="*/ 428 w 1070"/>
                <a:gd name="T7" fmla="*/ 637 h 939"/>
                <a:gd name="T8" fmla="*/ 1070 w 1070"/>
                <a:gd name="T9" fmla="*/ 331 h 939"/>
                <a:gd name="T10" fmla="*/ 428 w 1070"/>
                <a:gd name="T11" fmla="*/ 0 h 939"/>
                <a:gd name="T12" fmla="*/ 428 w 1070"/>
                <a:gd name="T13" fmla="*/ 188 h 939"/>
                <a:gd name="T14" fmla="*/ 0 w 1070"/>
                <a:gd name="T15" fmla="*/ 411 h 9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0" h="939">
                  <a:moveTo>
                    <a:pt x="0" y="411"/>
                  </a:moveTo>
                  <a:lnTo>
                    <a:pt x="0" y="721"/>
                  </a:lnTo>
                  <a:lnTo>
                    <a:pt x="428" y="939"/>
                  </a:lnTo>
                  <a:lnTo>
                    <a:pt x="428" y="637"/>
                  </a:lnTo>
                  <a:lnTo>
                    <a:pt x="1070" y="331"/>
                  </a:lnTo>
                  <a:lnTo>
                    <a:pt x="428" y="0"/>
                  </a:lnTo>
                  <a:lnTo>
                    <a:pt x="428" y="188"/>
                  </a:lnTo>
                  <a:lnTo>
                    <a:pt x="0" y="411"/>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34" name="Freeform 21"/>
            <p:cNvSpPr>
              <a:spLocks/>
            </p:cNvSpPr>
            <p:nvPr userDrawn="1"/>
          </p:nvSpPr>
          <p:spPr bwMode="auto">
            <a:xfrm>
              <a:off x="6260348" y="3977640"/>
              <a:ext cx="1041366" cy="1522378"/>
            </a:xfrm>
            <a:custGeom>
              <a:avLst/>
              <a:gdLst>
                <a:gd name="T0" fmla="*/ 642 w 642"/>
                <a:gd name="T1" fmla="*/ 629 h 939"/>
                <a:gd name="T2" fmla="*/ 642 w 642"/>
                <a:gd name="T3" fmla="*/ 0 h 939"/>
                <a:gd name="T4" fmla="*/ 0 w 642"/>
                <a:gd name="T5" fmla="*/ 306 h 939"/>
                <a:gd name="T6" fmla="*/ 0 w 642"/>
                <a:gd name="T7" fmla="*/ 608 h 939"/>
                <a:gd name="T8" fmla="*/ 642 w 642"/>
                <a:gd name="T9" fmla="*/ 939 h 939"/>
                <a:gd name="T10" fmla="*/ 642 w 642"/>
                <a:gd name="T11" fmla="*/ 629 h 939"/>
              </a:gdLst>
              <a:ahLst/>
              <a:cxnLst>
                <a:cxn ang="0">
                  <a:pos x="T0" y="T1"/>
                </a:cxn>
                <a:cxn ang="0">
                  <a:pos x="T2" y="T3"/>
                </a:cxn>
                <a:cxn ang="0">
                  <a:pos x="T4" y="T5"/>
                </a:cxn>
                <a:cxn ang="0">
                  <a:pos x="T6" y="T7"/>
                </a:cxn>
                <a:cxn ang="0">
                  <a:pos x="T8" y="T9"/>
                </a:cxn>
                <a:cxn ang="0">
                  <a:pos x="T10" y="T11"/>
                </a:cxn>
              </a:cxnLst>
              <a:rect l="0" t="0" r="r" b="b"/>
              <a:pathLst>
                <a:path w="642" h="939">
                  <a:moveTo>
                    <a:pt x="642" y="629"/>
                  </a:moveTo>
                  <a:lnTo>
                    <a:pt x="642" y="0"/>
                  </a:lnTo>
                  <a:lnTo>
                    <a:pt x="0" y="306"/>
                  </a:lnTo>
                  <a:lnTo>
                    <a:pt x="0" y="608"/>
                  </a:lnTo>
                  <a:lnTo>
                    <a:pt x="642" y="939"/>
                  </a:lnTo>
                  <a:lnTo>
                    <a:pt x="642" y="629"/>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35" name="Freeform 22"/>
            <p:cNvSpPr>
              <a:spLocks/>
            </p:cNvSpPr>
            <p:nvPr userDrawn="1"/>
          </p:nvSpPr>
          <p:spPr bwMode="auto">
            <a:xfrm>
              <a:off x="7997581" y="6386857"/>
              <a:ext cx="1041366" cy="1016540"/>
            </a:xfrm>
            <a:custGeom>
              <a:avLst/>
              <a:gdLst>
                <a:gd name="T0" fmla="*/ 642 w 642"/>
                <a:gd name="T1" fmla="*/ 0 h 627"/>
                <a:gd name="T2" fmla="*/ 0 w 642"/>
                <a:gd name="T3" fmla="*/ 306 h 627"/>
                <a:gd name="T4" fmla="*/ 0 w 642"/>
                <a:gd name="T5" fmla="*/ 610 h 627"/>
                <a:gd name="T6" fmla="*/ 35 w 642"/>
                <a:gd name="T7" fmla="*/ 627 h 627"/>
                <a:gd name="T8" fmla="*/ 642 w 642"/>
                <a:gd name="T9" fmla="*/ 627 h 627"/>
                <a:gd name="T10" fmla="*/ 642 w 642"/>
                <a:gd name="T11" fmla="*/ 0 h 627"/>
              </a:gdLst>
              <a:ahLst/>
              <a:cxnLst>
                <a:cxn ang="0">
                  <a:pos x="T0" y="T1"/>
                </a:cxn>
                <a:cxn ang="0">
                  <a:pos x="T2" y="T3"/>
                </a:cxn>
                <a:cxn ang="0">
                  <a:pos x="T4" y="T5"/>
                </a:cxn>
                <a:cxn ang="0">
                  <a:pos x="T6" y="T7"/>
                </a:cxn>
                <a:cxn ang="0">
                  <a:pos x="T8" y="T9"/>
                </a:cxn>
                <a:cxn ang="0">
                  <a:pos x="T10" y="T11"/>
                </a:cxn>
              </a:cxnLst>
              <a:rect l="0" t="0" r="r" b="b"/>
              <a:pathLst>
                <a:path w="642" h="627">
                  <a:moveTo>
                    <a:pt x="642" y="0"/>
                  </a:moveTo>
                  <a:lnTo>
                    <a:pt x="0" y="306"/>
                  </a:lnTo>
                  <a:lnTo>
                    <a:pt x="0" y="610"/>
                  </a:lnTo>
                  <a:lnTo>
                    <a:pt x="35" y="627"/>
                  </a:lnTo>
                  <a:lnTo>
                    <a:pt x="642" y="627"/>
                  </a:lnTo>
                  <a:lnTo>
                    <a:pt x="642"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36" name="Freeform 23"/>
            <p:cNvSpPr>
              <a:spLocks/>
            </p:cNvSpPr>
            <p:nvPr userDrawn="1"/>
          </p:nvSpPr>
          <p:spPr bwMode="auto">
            <a:xfrm>
              <a:off x="2090017" y="7400155"/>
              <a:ext cx="6488" cy="3243"/>
            </a:xfrm>
            <a:custGeom>
              <a:avLst/>
              <a:gdLst>
                <a:gd name="T0" fmla="*/ 0 w 4"/>
                <a:gd name="T1" fmla="*/ 0 h 2"/>
                <a:gd name="T2" fmla="*/ 0 w 4"/>
                <a:gd name="T3" fmla="*/ 2 h 2"/>
                <a:gd name="T4" fmla="*/ 4 w 4"/>
                <a:gd name="T5" fmla="*/ 2 h 2"/>
                <a:gd name="T6" fmla="*/ 0 w 4"/>
                <a:gd name="T7" fmla="*/ 0 h 2"/>
              </a:gdLst>
              <a:ahLst/>
              <a:cxnLst>
                <a:cxn ang="0">
                  <a:pos x="T0" y="T1"/>
                </a:cxn>
                <a:cxn ang="0">
                  <a:pos x="T2" y="T3"/>
                </a:cxn>
                <a:cxn ang="0">
                  <a:pos x="T4" y="T5"/>
                </a:cxn>
                <a:cxn ang="0">
                  <a:pos x="T6" y="T7"/>
                </a:cxn>
              </a:cxnLst>
              <a:rect l="0" t="0" r="r" b="b"/>
              <a:pathLst>
                <a:path w="4" h="2">
                  <a:moveTo>
                    <a:pt x="0" y="0"/>
                  </a:moveTo>
                  <a:lnTo>
                    <a:pt x="0" y="2"/>
                  </a:lnTo>
                  <a:lnTo>
                    <a:pt x="4" y="2"/>
                  </a:lnTo>
                  <a:lnTo>
                    <a:pt x="0"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37" name="Freeform 24"/>
            <p:cNvSpPr>
              <a:spLocks/>
            </p:cNvSpPr>
            <p:nvPr userDrawn="1"/>
          </p:nvSpPr>
          <p:spPr bwMode="auto">
            <a:xfrm>
              <a:off x="4524737" y="6132316"/>
              <a:ext cx="1041366" cy="1271081"/>
            </a:xfrm>
            <a:custGeom>
              <a:avLst/>
              <a:gdLst>
                <a:gd name="T0" fmla="*/ 642 w 642"/>
                <a:gd name="T1" fmla="*/ 0 h 784"/>
                <a:gd name="T2" fmla="*/ 0 w 642"/>
                <a:gd name="T3" fmla="*/ 308 h 784"/>
                <a:gd name="T4" fmla="*/ 0 w 642"/>
                <a:gd name="T5" fmla="*/ 610 h 784"/>
                <a:gd name="T6" fmla="*/ 340 w 642"/>
                <a:gd name="T7" fmla="*/ 784 h 784"/>
                <a:gd name="T8" fmla="*/ 642 w 642"/>
                <a:gd name="T9" fmla="*/ 784 h 784"/>
                <a:gd name="T10" fmla="*/ 642 w 642"/>
                <a:gd name="T11" fmla="*/ 629 h 784"/>
                <a:gd name="T12" fmla="*/ 642 w 642"/>
                <a:gd name="T13" fmla="*/ 0 h 784"/>
              </a:gdLst>
              <a:ahLst/>
              <a:cxnLst>
                <a:cxn ang="0">
                  <a:pos x="T0" y="T1"/>
                </a:cxn>
                <a:cxn ang="0">
                  <a:pos x="T2" y="T3"/>
                </a:cxn>
                <a:cxn ang="0">
                  <a:pos x="T4" y="T5"/>
                </a:cxn>
                <a:cxn ang="0">
                  <a:pos x="T6" y="T7"/>
                </a:cxn>
                <a:cxn ang="0">
                  <a:pos x="T8" y="T9"/>
                </a:cxn>
                <a:cxn ang="0">
                  <a:pos x="T10" y="T11"/>
                </a:cxn>
                <a:cxn ang="0">
                  <a:pos x="T12" y="T13"/>
                </a:cxn>
              </a:cxnLst>
              <a:rect l="0" t="0" r="r" b="b"/>
              <a:pathLst>
                <a:path w="642" h="784">
                  <a:moveTo>
                    <a:pt x="642" y="0"/>
                  </a:moveTo>
                  <a:lnTo>
                    <a:pt x="0" y="308"/>
                  </a:lnTo>
                  <a:lnTo>
                    <a:pt x="0" y="610"/>
                  </a:lnTo>
                  <a:lnTo>
                    <a:pt x="340" y="784"/>
                  </a:lnTo>
                  <a:lnTo>
                    <a:pt x="642" y="784"/>
                  </a:lnTo>
                  <a:lnTo>
                    <a:pt x="642" y="629"/>
                  </a:lnTo>
                  <a:lnTo>
                    <a:pt x="642"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38" name="Freeform 25"/>
            <p:cNvSpPr>
              <a:spLocks/>
            </p:cNvSpPr>
            <p:nvPr userDrawn="1"/>
          </p:nvSpPr>
          <p:spPr bwMode="auto">
            <a:xfrm>
              <a:off x="3828871" y="6767857"/>
              <a:ext cx="695867" cy="635541"/>
            </a:xfrm>
            <a:custGeom>
              <a:avLst/>
              <a:gdLst>
                <a:gd name="T0" fmla="*/ 0 w 429"/>
                <a:gd name="T1" fmla="*/ 0 h 392"/>
                <a:gd name="T2" fmla="*/ 0 w 429"/>
                <a:gd name="T3" fmla="*/ 392 h 392"/>
                <a:gd name="T4" fmla="*/ 429 w 429"/>
                <a:gd name="T5" fmla="*/ 392 h 392"/>
                <a:gd name="T6" fmla="*/ 429 w 429"/>
                <a:gd name="T7" fmla="*/ 218 h 392"/>
                <a:gd name="T8" fmla="*/ 0 w 429"/>
                <a:gd name="T9" fmla="*/ 0 h 392"/>
              </a:gdLst>
              <a:ahLst/>
              <a:cxnLst>
                <a:cxn ang="0">
                  <a:pos x="T0" y="T1"/>
                </a:cxn>
                <a:cxn ang="0">
                  <a:pos x="T2" y="T3"/>
                </a:cxn>
                <a:cxn ang="0">
                  <a:pos x="T4" y="T5"/>
                </a:cxn>
                <a:cxn ang="0">
                  <a:pos x="T6" y="T7"/>
                </a:cxn>
                <a:cxn ang="0">
                  <a:pos x="T8" y="T9"/>
                </a:cxn>
              </a:cxnLst>
              <a:rect l="0" t="0" r="r" b="b"/>
              <a:pathLst>
                <a:path w="429" h="392">
                  <a:moveTo>
                    <a:pt x="0" y="0"/>
                  </a:moveTo>
                  <a:lnTo>
                    <a:pt x="0" y="392"/>
                  </a:lnTo>
                  <a:lnTo>
                    <a:pt x="429" y="392"/>
                  </a:lnTo>
                  <a:lnTo>
                    <a:pt x="429" y="218"/>
                  </a:lnTo>
                  <a:lnTo>
                    <a:pt x="0"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39" name="Freeform 26"/>
            <p:cNvSpPr>
              <a:spLocks/>
            </p:cNvSpPr>
            <p:nvPr userDrawn="1"/>
          </p:nvSpPr>
          <p:spPr bwMode="auto">
            <a:xfrm>
              <a:off x="9038947" y="4864478"/>
              <a:ext cx="653693" cy="1019783"/>
            </a:xfrm>
            <a:custGeom>
              <a:avLst/>
              <a:gdLst>
                <a:gd name="T0" fmla="*/ 0 w 403"/>
                <a:gd name="T1" fmla="*/ 629 h 629"/>
                <a:gd name="T2" fmla="*/ 403 w 403"/>
                <a:gd name="T3" fmla="*/ 419 h 629"/>
                <a:gd name="T4" fmla="*/ 403 w 403"/>
                <a:gd name="T5" fmla="*/ 204 h 629"/>
                <a:gd name="T6" fmla="*/ 0 w 403"/>
                <a:gd name="T7" fmla="*/ 0 h 629"/>
                <a:gd name="T8" fmla="*/ 0 w 403"/>
                <a:gd name="T9" fmla="*/ 629 h 629"/>
              </a:gdLst>
              <a:ahLst/>
              <a:cxnLst>
                <a:cxn ang="0">
                  <a:pos x="T0" y="T1"/>
                </a:cxn>
                <a:cxn ang="0">
                  <a:pos x="T2" y="T3"/>
                </a:cxn>
                <a:cxn ang="0">
                  <a:pos x="T4" y="T5"/>
                </a:cxn>
                <a:cxn ang="0">
                  <a:pos x="T6" y="T7"/>
                </a:cxn>
                <a:cxn ang="0">
                  <a:pos x="T8" y="T9"/>
                </a:cxn>
              </a:cxnLst>
              <a:rect l="0" t="0" r="r" b="b"/>
              <a:pathLst>
                <a:path w="403" h="629">
                  <a:moveTo>
                    <a:pt x="0" y="629"/>
                  </a:moveTo>
                  <a:lnTo>
                    <a:pt x="403" y="419"/>
                  </a:lnTo>
                  <a:lnTo>
                    <a:pt x="403" y="204"/>
                  </a:lnTo>
                  <a:lnTo>
                    <a:pt x="0" y="0"/>
                  </a:lnTo>
                  <a:lnTo>
                    <a:pt x="0" y="629"/>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40" name="Freeform 27"/>
            <p:cNvSpPr>
              <a:spLocks/>
            </p:cNvSpPr>
            <p:nvPr userDrawn="1"/>
          </p:nvSpPr>
          <p:spPr bwMode="auto">
            <a:xfrm>
              <a:off x="2784261" y="6767857"/>
              <a:ext cx="1044610" cy="635541"/>
            </a:xfrm>
            <a:custGeom>
              <a:avLst/>
              <a:gdLst>
                <a:gd name="T0" fmla="*/ 644 w 644"/>
                <a:gd name="T1" fmla="*/ 0 h 392"/>
                <a:gd name="T2" fmla="*/ 0 w 644"/>
                <a:gd name="T3" fmla="*/ 306 h 392"/>
                <a:gd name="T4" fmla="*/ 0 w 644"/>
                <a:gd name="T5" fmla="*/ 392 h 392"/>
                <a:gd name="T6" fmla="*/ 644 w 644"/>
                <a:gd name="T7" fmla="*/ 392 h 392"/>
                <a:gd name="T8" fmla="*/ 644 w 644"/>
                <a:gd name="T9" fmla="*/ 0 h 392"/>
              </a:gdLst>
              <a:ahLst/>
              <a:cxnLst>
                <a:cxn ang="0">
                  <a:pos x="T0" y="T1"/>
                </a:cxn>
                <a:cxn ang="0">
                  <a:pos x="T2" y="T3"/>
                </a:cxn>
                <a:cxn ang="0">
                  <a:pos x="T4" y="T5"/>
                </a:cxn>
                <a:cxn ang="0">
                  <a:pos x="T6" y="T7"/>
                </a:cxn>
                <a:cxn ang="0">
                  <a:pos x="T8" y="T9"/>
                </a:cxn>
              </a:cxnLst>
              <a:rect l="0" t="0" r="r" b="b"/>
              <a:pathLst>
                <a:path w="644" h="392">
                  <a:moveTo>
                    <a:pt x="644" y="0"/>
                  </a:moveTo>
                  <a:lnTo>
                    <a:pt x="0" y="306"/>
                  </a:lnTo>
                  <a:lnTo>
                    <a:pt x="0" y="392"/>
                  </a:lnTo>
                  <a:lnTo>
                    <a:pt x="644" y="392"/>
                  </a:lnTo>
                  <a:lnTo>
                    <a:pt x="644"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41" name="Freeform 28"/>
            <p:cNvSpPr>
              <a:spLocks/>
            </p:cNvSpPr>
            <p:nvPr userDrawn="1"/>
          </p:nvSpPr>
          <p:spPr bwMode="auto">
            <a:xfrm>
              <a:off x="365760" y="6519802"/>
              <a:ext cx="682890" cy="883595"/>
            </a:xfrm>
            <a:custGeom>
              <a:avLst/>
              <a:gdLst>
                <a:gd name="T0" fmla="*/ 147 w 421"/>
                <a:gd name="T1" fmla="*/ 545 h 545"/>
                <a:gd name="T2" fmla="*/ 421 w 421"/>
                <a:gd name="T3" fmla="*/ 402 h 545"/>
                <a:gd name="T4" fmla="*/ 421 w 421"/>
                <a:gd name="T5" fmla="*/ 214 h 545"/>
                <a:gd name="T6" fmla="*/ 0 w 421"/>
                <a:gd name="T7" fmla="*/ 0 h 545"/>
                <a:gd name="T8" fmla="*/ 0 w 421"/>
                <a:gd name="T9" fmla="*/ 545 h 545"/>
                <a:gd name="T10" fmla="*/ 147 w 421"/>
                <a:gd name="T11" fmla="*/ 545 h 545"/>
              </a:gdLst>
              <a:ahLst/>
              <a:cxnLst>
                <a:cxn ang="0">
                  <a:pos x="T0" y="T1"/>
                </a:cxn>
                <a:cxn ang="0">
                  <a:pos x="T2" y="T3"/>
                </a:cxn>
                <a:cxn ang="0">
                  <a:pos x="T4" y="T5"/>
                </a:cxn>
                <a:cxn ang="0">
                  <a:pos x="T6" y="T7"/>
                </a:cxn>
                <a:cxn ang="0">
                  <a:pos x="T8" y="T9"/>
                </a:cxn>
                <a:cxn ang="0">
                  <a:pos x="T10" y="T11"/>
                </a:cxn>
              </a:cxnLst>
              <a:rect l="0" t="0" r="r" b="b"/>
              <a:pathLst>
                <a:path w="421" h="545">
                  <a:moveTo>
                    <a:pt x="147" y="545"/>
                  </a:moveTo>
                  <a:lnTo>
                    <a:pt x="421" y="402"/>
                  </a:lnTo>
                  <a:lnTo>
                    <a:pt x="421" y="214"/>
                  </a:lnTo>
                  <a:lnTo>
                    <a:pt x="0" y="0"/>
                  </a:lnTo>
                  <a:lnTo>
                    <a:pt x="0" y="545"/>
                  </a:lnTo>
                  <a:lnTo>
                    <a:pt x="147" y="545"/>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42" name="Freeform 29"/>
            <p:cNvSpPr>
              <a:spLocks/>
            </p:cNvSpPr>
            <p:nvPr userDrawn="1"/>
          </p:nvSpPr>
          <p:spPr bwMode="auto">
            <a:xfrm>
              <a:off x="7301714" y="5500018"/>
              <a:ext cx="695867" cy="1019783"/>
            </a:xfrm>
            <a:custGeom>
              <a:avLst/>
              <a:gdLst>
                <a:gd name="T0" fmla="*/ 429 w 429"/>
                <a:gd name="T1" fmla="*/ 406 h 629"/>
                <a:gd name="T2" fmla="*/ 429 w 429"/>
                <a:gd name="T3" fmla="*/ 218 h 629"/>
                <a:gd name="T4" fmla="*/ 0 w 429"/>
                <a:gd name="T5" fmla="*/ 0 h 629"/>
                <a:gd name="T6" fmla="*/ 0 w 429"/>
                <a:gd name="T7" fmla="*/ 629 h 629"/>
                <a:gd name="T8" fmla="*/ 429 w 429"/>
                <a:gd name="T9" fmla="*/ 406 h 629"/>
              </a:gdLst>
              <a:ahLst/>
              <a:cxnLst>
                <a:cxn ang="0">
                  <a:pos x="T0" y="T1"/>
                </a:cxn>
                <a:cxn ang="0">
                  <a:pos x="T2" y="T3"/>
                </a:cxn>
                <a:cxn ang="0">
                  <a:pos x="T4" y="T5"/>
                </a:cxn>
                <a:cxn ang="0">
                  <a:pos x="T6" y="T7"/>
                </a:cxn>
                <a:cxn ang="0">
                  <a:pos x="T8" y="T9"/>
                </a:cxn>
              </a:cxnLst>
              <a:rect l="0" t="0" r="r" b="b"/>
              <a:pathLst>
                <a:path w="429" h="629">
                  <a:moveTo>
                    <a:pt x="429" y="406"/>
                  </a:moveTo>
                  <a:lnTo>
                    <a:pt x="429" y="218"/>
                  </a:lnTo>
                  <a:lnTo>
                    <a:pt x="0" y="0"/>
                  </a:lnTo>
                  <a:lnTo>
                    <a:pt x="0" y="629"/>
                  </a:lnTo>
                  <a:lnTo>
                    <a:pt x="429" y="406"/>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43" name="Freeform 30"/>
            <p:cNvSpPr>
              <a:spLocks/>
            </p:cNvSpPr>
            <p:nvPr userDrawn="1"/>
          </p:nvSpPr>
          <p:spPr bwMode="auto">
            <a:xfrm>
              <a:off x="7301714" y="5853457"/>
              <a:ext cx="1737233" cy="1522378"/>
            </a:xfrm>
            <a:custGeom>
              <a:avLst/>
              <a:gdLst>
                <a:gd name="T0" fmla="*/ 0 w 1071"/>
                <a:gd name="T1" fmla="*/ 411 h 939"/>
                <a:gd name="T2" fmla="*/ 0 w 1071"/>
                <a:gd name="T3" fmla="*/ 721 h 939"/>
                <a:gd name="T4" fmla="*/ 429 w 1071"/>
                <a:gd name="T5" fmla="*/ 939 h 939"/>
                <a:gd name="T6" fmla="*/ 429 w 1071"/>
                <a:gd name="T7" fmla="*/ 635 h 939"/>
                <a:gd name="T8" fmla="*/ 1071 w 1071"/>
                <a:gd name="T9" fmla="*/ 329 h 939"/>
                <a:gd name="T10" fmla="*/ 429 w 1071"/>
                <a:gd name="T11" fmla="*/ 0 h 939"/>
                <a:gd name="T12" fmla="*/ 429 w 1071"/>
                <a:gd name="T13" fmla="*/ 188 h 939"/>
                <a:gd name="T14" fmla="*/ 0 w 1071"/>
                <a:gd name="T15" fmla="*/ 411 h 9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1" h="939">
                  <a:moveTo>
                    <a:pt x="0" y="411"/>
                  </a:moveTo>
                  <a:lnTo>
                    <a:pt x="0" y="721"/>
                  </a:lnTo>
                  <a:lnTo>
                    <a:pt x="429" y="939"/>
                  </a:lnTo>
                  <a:lnTo>
                    <a:pt x="429" y="635"/>
                  </a:lnTo>
                  <a:lnTo>
                    <a:pt x="1071" y="329"/>
                  </a:lnTo>
                  <a:lnTo>
                    <a:pt x="429" y="0"/>
                  </a:lnTo>
                  <a:lnTo>
                    <a:pt x="429" y="188"/>
                  </a:lnTo>
                  <a:lnTo>
                    <a:pt x="0" y="411"/>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44" name="Freeform 31"/>
            <p:cNvSpPr>
              <a:spLocks/>
            </p:cNvSpPr>
            <p:nvPr userDrawn="1"/>
          </p:nvSpPr>
          <p:spPr bwMode="auto">
            <a:xfrm>
              <a:off x="4524737" y="7121295"/>
              <a:ext cx="551502" cy="282102"/>
            </a:xfrm>
            <a:custGeom>
              <a:avLst/>
              <a:gdLst>
                <a:gd name="T0" fmla="*/ 0 w 340"/>
                <a:gd name="T1" fmla="*/ 174 h 174"/>
                <a:gd name="T2" fmla="*/ 340 w 340"/>
                <a:gd name="T3" fmla="*/ 174 h 174"/>
                <a:gd name="T4" fmla="*/ 0 w 340"/>
                <a:gd name="T5" fmla="*/ 0 h 174"/>
                <a:gd name="T6" fmla="*/ 0 w 340"/>
                <a:gd name="T7" fmla="*/ 174 h 174"/>
              </a:gdLst>
              <a:ahLst/>
              <a:cxnLst>
                <a:cxn ang="0">
                  <a:pos x="T0" y="T1"/>
                </a:cxn>
                <a:cxn ang="0">
                  <a:pos x="T2" y="T3"/>
                </a:cxn>
                <a:cxn ang="0">
                  <a:pos x="T4" y="T5"/>
                </a:cxn>
                <a:cxn ang="0">
                  <a:pos x="T6" y="T7"/>
                </a:cxn>
              </a:cxnLst>
              <a:rect l="0" t="0" r="r" b="b"/>
              <a:pathLst>
                <a:path w="340" h="174">
                  <a:moveTo>
                    <a:pt x="0" y="174"/>
                  </a:moveTo>
                  <a:lnTo>
                    <a:pt x="340" y="174"/>
                  </a:lnTo>
                  <a:lnTo>
                    <a:pt x="0" y="0"/>
                  </a:lnTo>
                  <a:lnTo>
                    <a:pt x="0" y="174"/>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45" name="Freeform 32"/>
            <p:cNvSpPr>
              <a:spLocks/>
            </p:cNvSpPr>
            <p:nvPr userDrawn="1"/>
          </p:nvSpPr>
          <p:spPr bwMode="auto">
            <a:xfrm>
              <a:off x="5566103" y="6132316"/>
              <a:ext cx="694244" cy="1019783"/>
            </a:xfrm>
            <a:custGeom>
              <a:avLst/>
              <a:gdLst>
                <a:gd name="T0" fmla="*/ 428 w 428"/>
                <a:gd name="T1" fmla="*/ 406 h 629"/>
                <a:gd name="T2" fmla="*/ 428 w 428"/>
                <a:gd name="T3" fmla="*/ 218 h 629"/>
                <a:gd name="T4" fmla="*/ 0 w 428"/>
                <a:gd name="T5" fmla="*/ 0 h 629"/>
                <a:gd name="T6" fmla="*/ 0 w 428"/>
                <a:gd name="T7" fmla="*/ 629 h 629"/>
                <a:gd name="T8" fmla="*/ 428 w 428"/>
                <a:gd name="T9" fmla="*/ 406 h 629"/>
              </a:gdLst>
              <a:ahLst/>
              <a:cxnLst>
                <a:cxn ang="0">
                  <a:pos x="T0" y="T1"/>
                </a:cxn>
                <a:cxn ang="0">
                  <a:pos x="T2" y="T3"/>
                </a:cxn>
                <a:cxn ang="0">
                  <a:pos x="T4" y="T5"/>
                </a:cxn>
                <a:cxn ang="0">
                  <a:pos x="T6" y="T7"/>
                </a:cxn>
                <a:cxn ang="0">
                  <a:pos x="T8" y="T9"/>
                </a:cxn>
              </a:cxnLst>
              <a:rect l="0" t="0" r="r" b="b"/>
              <a:pathLst>
                <a:path w="428" h="629">
                  <a:moveTo>
                    <a:pt x="428" y="406"/>
                  </a:moveTo>
                  <a:lnTo>
                    <a:pt x="428" y="218"/>
                  </a:lnTo>
                  <a:lnTo>
                    <a:pt x="0" y="0"/>
                  </a:lnTo>
                  <a:lnTo>
                    <a:pt x="0" y="629"/>
                  </a:lnTo>
                  <a:lnTo>
                    <a:pt x="428" y="406"/>
                  </a:lnTo>
                  <a:close/>
                </a:path>
              </a:pathLst>
            </a:custGeom>
            <a:noFill/>
            <a:ln w="952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kern="400" baseline="0" dirty="0"/>
            </a:p>
          </p:txBody>
        </p:sp>
        <p:sp>
          <p:nvSpPr>
            <p:cNvPr id="46" name="Freeform 33"/>
            <p:cNvSpPr>
              <a:spLocks/>
            </p:cNvSpPr>
            <p:nvPr userDrawn="1"/>
          </p:nvSpPr>
          <p:spPr bwMode="auto">
            <a:xfrm>
              <a:off x="6260348" y="5500018"/>
              <a:ext cx="1041366" cy="1522378"/>
            </a:xfrm>
            <a:custGeom>
              <a:avLst/>
              <a:gdLst>
                <a:gd name="T0" fmla="*/ 642 w 642"/>
                <a:gd name="T1" fmla="*/ 629 h 939"/>
                <a:gd name="T2" fmla="*/ 642 w 642"/>
                <a:gd name="T3" fmla="*/ 0 h 939"/>
                <a:gd name="T4" fmla="*/ 0 w 642"/>
                <a:gd name="T5" fmla="*/ 306 h 939"/>
                <a:gd name="T6" fmla="*/ 0 w 642"/>
                <a:gd name="T7" fmla="*/ 608 h 939"/>
                <a:gd name="T8" fmla="*/ 642 w 642"/>
                <a:gd name="T9" fmla="*/ 939 h 939"/>
                <a:gd name="T10" fmla="*/ 642 w 642"/>
                <a:gd name="T11" fmla="*/ 629 h 939"/>
              </a:gdLst>
              <a:ahLst/>
              <a:cxnLst>
                <a:cxn ang="0">
                  <a:pos x="T0" y="T1"/>
                </a:cxn>
                <a:cxn ang="0">
                  <a:pos x="T2" y="T3"/>
                </a:cxn>
                <a:cxn ang="0">
                  <a:pos x="T4" y="T5"/>
                </a:cxn>
                <a:cxn ang="0">
                  <a:pos x="T6" y="T7"/>
                </a:cxn>
                <a:cxn ang="0">
                  <a:pos x="T8" y="T9"/>
                </a:cxn>
                <a:cxn ang="0">
                  <a:pos x="T10" y="T11"/>
                </a:cxn>
              </a:cxnLst>
              <a:rect l="0" t="0" r="r" b="b"/>
              <a:pathLst>
                <a:path w="642" h="939">
                  <a:moveTo>
                    <a:pt x="642" y="629"/>
                  </a:moveTo>
                  <a:lnTo>
                    <a:pt x="642" y="0"/>
                  </a:lnTo>
                  <a:lnTo>
                    <a:pt x="0" y="306"/>
                  </a:lnTo>
                  <a:lnTo>
                    <a:pt x="0" y="608"/>
                  </a:lnTo>
                  <a:lnTo>
                    <a:pt x="642" y="939"/>
                  </a:lnTo>
                  <a:lnTo>
                    <a:pt x="642" y="629"/>
                  </a:lnTo>
                  <a:close/>
                </a:path>
              </a:pathLst>
            </a:custGeom>
            <a:noFill/>
            <a:ln w="952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kern="400" baseline="0" dirty="0"/>
            </a:p>
          </p:txBody>
        </p:sp>
        <p:sp>
          <p:nvSpPr>
            <p:cNvPr id="47" name="Freeform 34"/>
            <p:cNvSpPr>
              <a:spLocks/>
            </p:cNvSpPr>
            <p:nvPr userDrawn="1"/>
          </p:nvSpPr>
          <p:spPr bwMode="auto">
            <a:xfrm>
              <a:off x="9038947" y="6386857"/>
              <a:ext cx="653693" cy="1016540"/>
            </a:xfrm>
            <a:custGeom>
              <a:avLst/>
              <a:gdLst>
                <a:gd name="T0" fmla="*/ 0 w 403"/>
                <a:gd name="T1" fmla="*/ 627 h 627"/>
                <a:gd name="T2" fmla="*/ 4 w 403"/>
                <a:gd name="T3" fmla="*/ 627 h 627"/>
                <a:gd name="T4" fmla="*/ 403 w 403"/>
                <a:gd name="T5" fmla="*/ 420 h 627"/>
                <a:gd name="T6" fmla="*/ 403 w 403"/>
                <a:gd name="T7" fmla="*/ 204 h 627"/>
                <a:gd name="T8" fmla="*/ 0 w 403"/>
                <a:gd name="T9" fmla="*/ 0 h 627"/>
                <a:gd name="T10" fmla="*/ 0 w 403"/>
                <a:gd name="T11" fmla="*/ 627 h 627"/>
              </a:gdLst>
              <a:ahLst/>
              <a:cxnLst>
                <a:cxn ang="0">
                  <a:pos x="T0" y="T1"/>
                </a:cxn>
                <a:cxn ang="0">
                  <a:pos x="T2" y="T3"/>
                </a:cxn>
                <a:cxn ang="0">
                  <a:pos x="T4" y="T5"/>
                </a:cxn>
                <a:cxn ang="0">
                  <a:pos x="T6" y="T7"/>
                </a:cxn>
                <a:cxn ang="0">
                  <a:pos x="T8" y="T9"/>
                </a:cxn>
                <a:cxn ang="0">
                  <a:pos x="T10" y="T11"/>
                </a:cxn>
              </a:cxnLst>
              <a:rect l="0" t="0" r="r" b="b"/>
              <a:pathLst>
                <a:path w="403" h="627">
                  <a:moveTo>
                    <a:pt x="0" y="627"/>
                  </a:moveTo>
                  <a:lnTo>
                    <a:pt x="4" y="627"/>
                  </a:lnTo>
                  <a:lnTo>
                    <a:pt x="403" y="420"/>
                  </a:lnTo>
                  <a:lnTo>
                    <a:pt x="403" y="204"/>
                  </a:lnTo>
                  <a:lnTo>
                    <a:pt x="0" y="0"/>
                  </a:lnTo>
                  <a:lnTo>
                    <a:pt x="0" y="627"/>
                  </a:lnTo>
                  <a:close/>
                </a:path>
              </a:pathLst>
            </a:custGeom>
            <a:noFill/>
            <a:ln w="952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kern="400" baseline="0" dirty="0"/>
            </a:p>
          </p:txBody>
        </p:sp>
        <p:sp>
          <p:nvSpPr>
            <p:cNvPr id="48" name="Freeform 35"/>
            <p:cNvSpPr>
              <a:spLocks/>
            </p:cNvSpPr>
            <p:nvPr userDrawn="1"/>
          </p:nvSpPr>
          <p:spPr bwMode="auto">
            <a:xfrm>
              <a:off x="2090017" y="5881019"/>
              <a:ext cx="694244" cy="1021404"/>
            </a:xfrm>
            <a:custGeom>
              <a:avLst/>
              <a:gdLst>
                <a:gd name="T0" fmla="*/ 428 w 428"/>
                <a:gd name="T1" fmla="*/ 406 h 630"/>
                <a:gd name="T2" fmla="*/ 428 w 428"/>
                <a:gd name="T3" fmla="*/ 218 h 630"/>
                <a:gd name="T4" fmla="*/ 0 w 428"/>
                <a:gd name="T5" fmla="*/ 0 h 630"/>
                <a:gd name="T6" fmla="*/ 0 w 428"/>
                <a:gd name="T7" fmla="*/ 630 h 630"/>
                <a:gd name="T8" fmla="*/ 428 w 428"/>
                <a:gd name="T9" fmla="*/ 406 h 630"/>
              </a:gdLst>
              <a:ahLst/>
              <a:cxnLst>
                <a:cxn ang="0">
                  <a:pos x="T0" y="T1"/>
                </a:cxn>
                <a:cxn ang="0">
                  <a:pos x="T2" y="T3"/>
                </a:cxn>
                <a:cxn ang="0">
                  <a:pos x="T4" y="T5"/>
                </a:cxn>
                <a:cxn ang="0">
                  <a:pos x="T6" y="T7"/>
                </a:cxn>
                <a:cxn ang="0">
                  <a:pos x="T8" y="T9"/>
                </a:cxn>
              </a:cxnLst>
              <a:rect l="0" t="0" r="r" b="b"/>
              <a:pathLst>
                <a:path w="428" h="630">
                  <a:moveTo>
                    <a:pt x="428" y="406"/>
                  </a:moveTo>
                  <a:lnTo>
                    <a:pt x="428" y="218"/>
                  </a:lnTo>
                  <a:lnTo>
                    <a:pt x="0" y="0"/>
                  </a:lnTo>
                  <a:lnTo>
                    <a:pt x="0" y="630"/>
                  </a:lnTo>
                  <a:lnTo>
                    <a:pt x="428" y="406"/>
                  </a:lnTo>
                  <a:close/>
                </a:path>
              </a:pathLst>
            </a:custGeom>
            <a:noFill/>
            <a:ln w="952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kern="400" baseline="0" dirty="0"/>
            </a:p>
          </p:txBody>
        </p:sp>
        <p:sp>
          <p:nvSpPr>
            <p:cNvPr id="49" name="Freeform 36"/>
            <p:cNvSpPr>
              <a:spLocks/>
            </p:cNvSpPr>
            <p:nvPr userDrawn="1"/>
          </p:nvSpPr>
          <p:spPr bwMode="auto">
            <a:xfrm>
              <a:off x="2784261" y="5245478"/>
              <a:ext cx="1044610" cy="1522378"/>
            </a:xfrm>
            <a:custGeom>
              <a:avLst/>
              <a:gdLst>
                <a:gd name="T0" fmla="*/ 644 w 644"/>
                <a:gd name="T1" fmla="*/ 629 h 939"/>
                <a:gd name="T2" fmla="*/ 644 w 644"/>
                <a:gd name="T3" fmla="*/ 0 h 939"/>
                <a:gd name="T4" fmla="*/ 0 w 644"/>
                <a:gd name="T5" fmla="*/ 306 h 939"/>
                <a:gd name="T6" fmla="*/ 0 w 644"/>
                <a:gd name="T7" fmla="*/ 610 h 939"/>
                <a:gd name="T8" fmla="*/ 644 w 644"/>
                <a:gd name="T9" fmla="*/ 939 h 939"/>
                <a:gd name="T10" fmla="*/ 644 w 644"/>
                <a:gd name="T11" fmla="*/ 629 h 939"/>
              </a:gdLst>
              <a:ahLst/>
              <a:cxnLst>
                <a:cxn ang="0">
                  <a:pos x="T0" y="T1"/>
                </a:cxn>
                <a:cxn ang="0">
                  <a:pos x="T2" y="T3"/>
                </a:cxn>
                <a:cxn ang="0">
                  <a:pos x="T4" y="T5"/>
                </a:cxn>
                <a:cxn ang="0">
                  <a:pos x="T6" y="T7"/>
                </a:cxn>
                <a:cxn ang="0">
                  <a:pos x="T8" y="T9"/>
                </a:cxn>
                <a:cxn ang="0">
                  <a:pos x="T10" y="T11"/>
                </a:cxn>
              </a:cxnLst>
              <a:rect l="0" t="0" r="r" b="b"/>
              <a:pathLst>
                <a:path w="644" h="939">
                  <a:moveTo>
                    <a:pt x="644" y="629"/>
                  </a:moveTo>
                  <a:lnTo>
                    <a:pt x="644" y="0"/>
                  </a:lnTo>
                  <a:lnTo>
                    <a:pt x="0" y="306"/>
                  </a:lnTo>
                  <a:lnTo>
                    <a:pt x="0" y="610"/>
                  </a:lnTo>
                  <a:lnTo>
                    <a:pt x="644" y="939"/>
                  </a:lnTo>
                  <a:lnTo>
                    <a:pt x="644" y="629"/>
                  </a:lnTo>
                  <a:close/>
                </a:path>
              </a:pathLst>
            </a:custGeom>
            <a:noFill/>
            <a:ln w="952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kern="400" baseline="0" dirty="0"/>
            </a:p>
          </p:txBody>
        </p:sp>
        <p:sp>
          <p:nvSpPr>
            <p:cNvPr id="50" name="Freeform 37"/>
            <p:cNvSpPr>
              <a:spLocks/>
            </p:cNvSpPr>
            <p:nvPr userDrawn="1"/>
          </p:nvSpPr>
          <p:spPr bwMode="auto">
            <a:xfrm>
              <a:off x="2083528" y="7400155"/>
              <a:ext cx="6488" cy="3243"/>
            </a:xfrm>
            <a:custGeom>
              <a:avLst/>
              <a:gdLst>
                <a:gd name="T0" fmla="*/ 0 w 4"/>
                <a:gd name="T1" fmla="*/ 2 h 2"/>
                <a:gd name="T2" fmla="*/ 4 w 4"/>
                <a:gd name="T3" fmla="*/ 2 h 2"/>
                <a:gd name="T4" fmla="*/ 4 w 4"/>
                <a:gd name="T5" fmla="*/ 0 h 2"/>
                <a:gd name="T6" fmla="*/ 0 w 4"/>
                <a:gd name="T7" fmla="*/ 2 h 2"/>
              </a:gdLst>
              <a:ahLst/>
              <a:cxnLst>
                <a:cxn ang="0">
                  <a:pos x="T0" y="T1"/>
                </a:cxn>
                <a:cxn ang="0">
                  <a:pos x="T2" y="T3"/>
                </a:cxn>
                <a:cxn ang="0">
                  <a:pos x="T4" y="T5"/>
                </a:cxn>
                <a:cxn ang="0">
                  <a:pos x="T6" y="T7"/>
                </a:cxn>
              </a:cxnLst>
              <a:rect l="0" t="0" r="r" b="b"/>
              <a:pathLst>
                <a:path w="4" h="2">
                  <a:moveTo>
                    <a:pt x="0" y="2"/>
                  </a:moveTo>
                  <a:lnTo>
                    <a:pt x="4" y="2"/>
                  </a:lnTo>
                  <a:lnTo>
                    <a:pt x="4" y="0"/>
                  </a:lnTo>
                  <a:lnTo>
                    <a:pt x="0" y="2"/>
                  </a:lnTo>
                  <a:close/>
                </a:path>
              </a:pathLst>
            </a:custGeom>
            <a:solidFill>
              <a:srgbClr val="F26522"/>
            </a:solidFill>
            <a:ln w="952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kern="400" baseline="0" dirty="0"/>
            </a:p>
          </p:txBody>
        </p:sp>
        <p:sp>
          <p:nvSpPr>
            <p:cNvPr id="51" name="Freeform 38"/>
            <p:cNvSpPr>
              <a:spLocks/>
            </p:cNvSpPr>
            <p:nvPr userDrawn="1"/>
          </p:nvSpPr>
          <p:spPr bwMode="auto">
            <a:xfrm>
              <a:off x="9038947" y="7403397"/>
              <a:ext cx="6488" cy="3243"/>
            </a:xfrm>
            <a:custGeom>
              <a:avLst/>
              <a:gdLst>
                <a:gd name="T0" fmla="*/ 4 w 4"/>
                <a:gd name="T1" fmla="*/ 0 h 2"/>
                <a:gd name="T2" fmla="*/ 0 w 4"/>
                <a:gd name="T3" fmla="*/ 0 h 2"/>
                <a:gd name="T4" fmla="*/ 0 w 4"/>
                <a:gd name="T5" fmla="*/ 2 h 2"/>
                <a:gd name="T6" fmla="*/ 4 w 4"/>
                <a:gd name="T7" fmla="*/ 0 h 2"/>
              </a:gdLst>
              <a:ahLst/>
              <a:cxnLst>
                <a:cxn ang="0">
                  <a:pos x="T0" y="T1"/>
                </a:cxn>
                <a:cxn ang="0">
                  <a:pos x="T2" y="T3"/>
                </a:cxn>
                <a:cxn ang="0">
                  <a:pos x="T4" y="T5"/>
                </a:cxn>
                <a:cxn ang="0">
                  <a:pos x="T6" y="T7"/>
                </a:cxn>
              </a:cxnLst>
              <a:rect l="0" t="0" r="r" b="b"/>
              <a:pathLst>
                <a:path w="4" h="2">
                  <a:moveTo>
                    <a:pt x="4" y="0"/>
                  </a:moveTo>
                  <a:lnTo>
                    <a:pt x="0" y="0"/>
                  </a:lnTo>
                  <a:lnTo>
                    <a:pt x="0" y="2"/>
                  </a:lnTo>
                  <a:lnTo>
                    <a:pt x="4" y="0"/>
                  </a:lnTo>
                  <a:close/>
                </a:path>
              </a:pathLst>
            </a:custGeom>
            <a:solidFill>
              <a:srgbClr val="FF179E"/>
            </a:solidFill>
            <a:ln w="952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kern="400" baseline="0" dirty="0"/>
            </a:p>
          </p:txBody>
        </p:sp>
      </p:grpSp>
      <p:pic>
        <p:nvPicPr>
          <p:cNvPr id="53" name="Picture 5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800" y="685800"/>
            <a:ext cx="1828800" cy="348581"/>
          </a:xfrm>
          <a:prstGeom prst="rect">
            <a:avLst/>
          </a:prstGeom>
        </p:spPr>
      </p:pic>
    </p:spTree>
    <p:extLst>
      <p:ext uri="{BB962C8B-B14F-4D97-AF65-F5344CB8AC3E}">
        <p14:creationId xmlns:p14="http://schemas.microsoft.com/office/powerpoint/2010/main" val="733011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C (w/o ru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defRPr kern="400" baseline="0"/>
            </a:lvl1pPr>
          </a:lstStyle>
          <a:p>
            <a:r>
              <a:rPr lang="en-US" dirty="0"/>
              <a:t>Click to Enter Title</a:t>
            </a:r>
          </a:p>
        </p:txBody>
      </p:sp>
      <p:sp>
        <p:nvSpPr>
          <p:cNvPr id="4" name="Rectangle 3"/>
          <p:cNvSpPr/>
          <p:nvPr userDrawn="1"/>
        </p:nvSpPr>
        <p:spPr>
          <a:xfrm>
            <a:off x="228600" y="7162800"/>
            <a:ext cx="9601200" cy="15240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kern="400"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4912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85800" y="2045798"/>
            <a:ext cx="1444752" cy="365760"/>
          </a:xfrm>
        </p:spPr>
        <p:txBody>
          <a:bodyPr anchor="b" anchorCtr="0"/>
          <a:lstStyle>
            <a:lvl1pPr marL="0" indent="0">
              <a:lnSpc>
                <a:spcPts val="2700"/>
              </a:lnSpc>
              <a:spcBef>
                <a:spcPts val="0"/>
              </a:spcBef>
              <a:spcAft>
                <a:spcPts val="0"/>
              </a:spcAft>
              <a:buNone/>
              <a:defRPr sz="2400" b="1" kern="400" baseline="0">
                <a:solidFill>
                  <a:schemeClr val="accent2"/>
                </a:solidFill>
                <a:latin typeface="Arial" panose="020B0604020202020204" pitchFamily="34" charset="0"/>
                <a:cs typeface="Arial" panose="020B0604020202020204" pitchFamily="34" charset="0"/>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dirty="0"/>
              <a:t>Section #</a:t>
            </a:r>
          </a:p>
        </p:txBody>
      </p:sp>
      <p:sp>
        <p:nvSpPr>
          <p:cNvPr id="5" name="Title 1"/>
          <p:cNvSpPr>
            <a:spLocks noGrp="1"/>
          </p:cNvSpPr>
          <p:nvPr>
            <p:ph type="ctrTitle" hasCustomPrompt="1"/>
          </p:nvPr>
        </p:nvSpPr>
        <p:spPr>
          <a:xfrm>
            <a:off x="2171632" y="2045798"/>
            <a:ext cx="7223760" cy="365760"/>
          </a:xfrm>
        </p:spPr>
        <p:txBody>
          <a:bodyPr anchor="b" anchorCtr="0">
            <a:noAutofit/>
          </a:bodyPr>
          <a:lstStyle>
            <a:lvl1pPr>
              <a:lnSpc>
                <a:spcPts val="2700"/>
              </a:lnSpc>
              <a:spcBef>
                <a:spcPts val="0"/>
              </a:spcBef>
              <a:defRPr sz="2400" kern="400" baseline="0">
                <a:solidFill>
                  <a:schemeClr val="tx1"/>
                </a:solidFill>
              </a:defRPr>
            </a:lvl1pPr>
          </a:lstStyle>
          <a:p>
            <a:r>
              <a:rPr lang="en-US" dirty="0"/>
              <a:t>Enter Section Title</a:t>
            </a:r>
          </a:p>
        </p:txBody>
      </p:sp>
      <p:grpSp>
        <p:nvGrpSpPr>
          <p:cNvPr id="39" name="Group 38"/>
          <p:cNvGrpSpPr/>
          <p:nvPr userDrawn="1"/>
        </p:nvGrpSpPr>
        <p:grpSpPr>
          <a:xfrm>
            <a:off x="365760" y="3977640"/>
            <a:ext cx="9326880" cy="3429000"/>
            <a:chOff x="365760" y="3977640"/>
            <a:chExt cx="9326880" cy="3429000"/>
          </a:xfrm>
        </p:grpSpPr>
        <p:sp>
          <p:nvSpPr>
            <p:cNvPr id="60" name="Freeform 5"/>
            <p:cNvSpPr>
              <a:spLocks/>
            </p:cNvSpPr>
            <p:nvPr userDrawn="1"/>
          </p:nvSpPr>
          <p:spPr bwMode="auto">
            <a:xfrm>
              <a:off x="1048650" y="5881019"/>
              <a:ext cx="1041366" cy="1519136"/>
            </a:xfrm>
            <a:custGeom>
              <a:avLst/>
              <a:gdLst>
                <a:gd name="T0" fmla="*/ 642 w 642"/>
                <a:gd name="T1" fmla="*/ 630 h 937"/>
                <a:gd name="T2" fmla="*/ 642 w 642"/>
                <a:gd name="T3" fmla="*/ 0 h 937"/>
                <a:gd name="T4" fmla="*/ 0 w 642"/>
                <a:gd name="T5" fmla="*/ 306 h 937"/>
                <a:gd name="T6" fmla="*/ 0 w 642"/>
                <a:gd name="T7" fmla="*/ 608 h 937"/>
                <a:gd name="T8" fmla="*/ 642 w 642"/>
                <a:gd name="T9" fmla="*/ 937 h 937"/>
                <a:gd name="T10" fmla="*/ 642 w 642"/>
                <a:gd name="T11" fmla="*/ 630 h 937"/>
              </a:gdLst>
              <a:ahLst/>
              <a:cxnLst>
                <a:cxn ang="0">
                  <a:pos x="T0" y="T1"/>
                </a:cxn>
                <a:cxn ang="0">
                  <a:pos x="T2" y="T3"/>
                </a:cxn>
                <a:cxn ang="0">
                  <a:pos x="T4" y="T5"/>
                </a:cxn>
                <a:cxn ang="0">
                  <a:pos x="T6" y="T7"/>
                </a:cxn>
                <a:cxn ang="0">
                  <a:pos x="T8" y="T9"/>
                </a:cxn>
                <a:cxn ang="0">
                  <a:pos x="T10" y="T11"/>
                </a:cxn>
              </a:cxnLst>
              <a:rect l="0" t="0" r="r" b="b"/>
              <a:pathLst>
                <a:path w="642" h="937">
                  <a:moveTo>
                    <a:pt x="642" y="630"/>
                  </a:moveTo>
                  <a:lnTo>
                    <a:pt x="642" y="0"/>
                  </a:lnTo>
                  <a:lnTo>
                    <a:pt x="0" y="306"/>
                  </a:lnTo>
                  <a:lnTo>
                    <a:pt x="0" y="608"/>
                  </a:lnTo>
                  <a:lnTo>
                    <a:pt x="642" y="937"/>
                  </a:lnTo>
                  <a:lnTo>
                    <a:pt x="642" y="63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61" name="Freeform 6"/>
            <p:cNvSpPr>
              <a:spLocks/>
            </p:cNvSpPr>
            <p:nvPr userDrawn="1"/>
          </p:nvSpPr>
          <p:spPr bwMode="auto">
            <a:xfrm>
              <a:off x="2090017" y="6234457"/>
              <a:ext cx="1738855" cy="1168940"/>
            </a:xfrm>
            <a:custGeom>
              <a:avLst/>
              <a:gdLst>
                <a:gd name="T0" fmla="*/ 0 w 1072"/>
                <a:gd name="T1" fmla="*/ 412 h 721"/>
                <a:gd name="T2" fmla="*/ 0 w 1072"/>
                <a:gd name="T3" fmla="*/ 719 h 721"/>
                <a:gd name="T4" fmla="*/ 4 w 1072"/>
                <a:gd name="T5" fmla="*/ 721 h 721"/>
                <a:gd name="T6" fmla="*/ 428 w 1072"/>
                <a:gd name="T7" fmla="*/ 721 h 721"/>
                <a:gd name="T8" fmla="*/ 428 w 1072"/>
                <a:gd name="T9" fmla="*/ 635 h 721"/>
                <a:gd name="T10" fmla="*/ 1072 w 1072"/>
                <a:gd name="T11" fmla="*/ 329 h 721"/>
                <a:gd name="T12" fmla="*/ 428 w 1072"/>
                <a:gd name="T13" fmla="*/ 0 h 721"/>
                <a:gd name="T14" fmla="*/ 428 w 1072"/>
                <a:gd name="T15" fmla="*/ 188 h 721"/>
                <a:gd name="T16" fmla="*/ 0 w 1072"/>
                <a:gd name="T17" fmla="*/ 412 h 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2" h="721">
                  <a:moveTo>
                    <a:pt x="0" y="412"/>
                  </a:moveTo>
                  <a:lnTo>
                    <a:pt x="0" y="719"/>
                  </a:lnTo>
                  <a:lnTo>
                    <a:pt x="4" y="721"/>
                  </a:lnTo>
                  <a:lnTo>
                    <a:pt x="428" y="721"/>
                  </a:lnTo>
                  <a:lnTo>
                    <a:pt x="428" y="635"/>
                  </a:lnTo>
                  <a:lnTo>
                    <a:pt x="1072" y="329"/>
                  </a:lnTo>
                  <a:lnTo>
                    <a:pt x="428" y="0"/>
                  </a:lnTo>
                  <a:lnTo>
                    <a:pt x="428" y="188"/>
                  </a:lnTo>
                  <a:lnTo>
                    <a:pt x="0" y="412"/>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62" name="Freeform 7"/>
            <p:cNvSpPr>
              <a:spLocks/>
            </p:cNvSpPr>
            <p:nvPr userDrawn="1"/>
          </p:nvSpPr>
          <p:spPr bwMode="auto">
            <a:xfrm>
              <a:off x="3828871" y="5245478"/>
              <a:ext cx="695867" cy="1019783"/>
            </a:xfrm>
            <a:custGeom>
              <a:avLst/>
              <a:gdLst>
                <a:gd name="T0" fmla="*/ 429 w 429"/>
                <a:gd name="T1" fmla="*/ 406 h 629"/>
                <a:gd name="T2" fmla="*/ 429 w 429"/>
                <a:gd name="T3" fmla="*/ 218 h 629"/>
                <a:gd name="T4" fmla="*/ 0 w 429"/>
                <a:gd name="T5" fmla="*/ 0 h 629"/>
                <a:gd name="T6" fmla="*/ 0 w 429"/>
                <a:gd name="T7" fmla="*/ 629 h 629"/>
                <a:gd name="T8" fmla="*/ 429 w 429"/>
                <a:gd name="T9" fmla="*/ 406 h 629"/>
              </a:gdLst>
              <a:ahLst/>
              <a:cxnLst>
                <a:cxn ang="0">
                  <a:pos x="T0" y="T1"/>
                </a:cxn>
                <a:cxn ang="0">
                  <a:pos x="T2" y="T3"/>
                </a:cxn>
                <a:cxn ang="0">
                  <a:pos x="T4" y="T5"/>
                </a:cxn>
                <a:cxn ang="0">
                  <a:pos x="T6" y="T7"/>
                </a:cxn>
                <a:cxn ang="0">
                  <a:pos x="T8" y="T9"/>
                </a:cxn>
              </a:cxnLst>
              <a:rect l="0" t="0" r="r" b="b"/>
              <a:pathLst>
                <a:path w="429" h="629">
                  <a:moveTo>
                    <a:pt x="429" y="406"/>
                  </a:moveTo>
                  <a:lnTo>
                    <a:pt x="429" y="218"/>
                  </a:lnTo>
                  <a:lnTo>
                    <a:pt x="0" y="0"/>
                  </a:lnTo>
                  <a:lnTo>
                    <a:pt x="0" y="629"/>
                  </a:lnTo>
                  <a:lnTo>
                    <a:pt x="429" y="406"/>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63" name="Freeform 8"/>
            <p:cNvSpPr>
              <a:spLocks/>
            </p:cNvSpPr>
            <p:nvPr userDrawn="1"/>
          </p:nvSpPr>
          <p:spPr bwMode="auto">
            <a:xfrm>
              <a:off x="6502036" y="7022398"/>
              <a:ext cx="799679" cy="381000"/>
            </a:xfrm>
            <a:custGeom>
              <a:avLst/>
              <a:gdLst>
                <a:gd name="T0" fmla="*/ 0 w 493"/>
                <a:gd name="T1" fmla="*/ 235 h 235"/>
                <a:gd name="T2" fmla="*/ 493 w 493"/>
                <a:gd name="T3" fmla="*/ 235 h 235"/>
                <a:gd name="T4" fmla="*/ 493 w 493"/>
                <a:gd name="T5" fmla="*/ 0 h 235"/>
                <a:gd name="T6" fmla="*/ 0 w 493"/>
                <a:gd name="T7" fmla="*/ 235 h 235"/>
              </a:gdLst>
              <a:ahLst/>
              <a:cxnLst>
                <a:cxn ang="0">
                  <a:pos x="T0" y="T1"/>
                </a:cxn>
                <a:cxn ang="0">
                  <a:pos x="T2" y="T3"/>
                </a:cxn>
                <a:cxn ang="0">
                  <a:pos x="T4" y="T5"/>
                </a:cxn>
                <a:cxn ang="0">
                  <a:pos x="T6" y="T7"/>
                </a:cxn>
              </a:cxnLst>
              <a:rect l="0" t="0" r="r" b="b"/>
              <a:pathLst>
                <a:path w="493" h="235">
                  <a:moveTo>
                    <a:pt x="0" y="235"/>
                  </a:moveTo>
                  <a:lnTo>
                    <a:pt x="493" y="235"/>
                  </a:lnTo>
                  <a:lnTo>
                    <a:pt x="493" y="0"/>
                  </a:lnTo>
                  <a:lnTo>
                    <a:pt x="0" y="235"/>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64" name="Freeform 9"/>
            <p:cNvSpPr>
              <a:spLocks/>
            </p:cNvSpPr>
            <p:nvPr userDrawn="1"/>
          </p:nvSpPr>
          <p:spPr bwMode="auto">
            <a:xfrm>
              <a:off x="3828871" y="5598917"/>
              <a:ext cx="1737233" cy="1522378"/>
            </a:xfrm>
            <a:custGeom>
              <a:avLst/>
              <a:gdLst>
                <a:gd name="T0" fmla="*/ 0 w 1071"/>
                <a:gd name="T1" fmla="*/ 411 h 939"/>
                <a:gd name="T2" fmla="*/ 0 w 1071"/>
                <a:gd name="T3" fmla="*/ 721 h 939"/>
                <a:gd name="T4" fmla="*/ 429 w 1071"/>
                <a:gd name="T5" fmla="*/ 939 h 939"/>
                <a:gd name="T6" fmla="*/ 429 w 1071"/>
                <a:gd name="T7" fmla="*/ 637 h 939"/>
                <a:gd name="T8" fmla="*/ 1071 w 1071"/>
                <a:gd name="T9" fmla="*/ 329 h 939"/>
                <a:gd name="T10" fmla="*/ 429 w 1071"/>
                <a:gd name="T11" fmla="*/ 0 h 939"/>
                <a:gd name="T12" fmla="*/ 429 w 1071"/>
                <a:gd name="T13" fmla="*/ 188 h 939"/>
                <a:gd name="T14" fmla="*/ 0 w 1071"/>
                <a:gd name="T15" fmla="*/ 411 h 9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1" h="939">
                  <a:moveTo>
                    <a:pt x="0" y="411"/>
                  </a:moveTo>
                  <a:lnTo>
                    <a:pt x="0" y="721"/>
                  </a:lnTo>
                  <a:lnTo>
                    <a:pt x="429" y="939"/>
                  </a:lnTo>
                  <a:lnTo>
                    <a:pt x="429" y="637"/>
                  </a:lnTo>
                  <a:lnTo>
                    <a:pt x="1071" y="329"/>
                  </a:lnTo>
                  <a:lnTo>
                    <a:pt x="429" y="0"/>
                  </a:lnTo>
                  <a:lnTo>
                    <a:pt x="429" y="188"/>
                  </a:lnTo>
                  <a:lnTo>
                    <a:pt x="0" y="411"/>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65" name="Freeform 10"/>
            <p:cNvSpPr>
              <a:spLocks/>
            </p:cNvSpPr>
            <p:nvPr userDrawn="1"/>
          </p:nvSpPr>
          <p:spPr bwMode="auto">
            <a:xfrm>
              <a:off x="7997581" y="7375836"/>
              <a:ext cx="56773" cy="27561"/>
            </a:xfrm>
            <a:custGeom>
              <a:avLst/>
              <a:gdLst>
                <a:gd name="T0" fmla="*/ 0 w 35"/>
                <a:gd name="T1" fmla="*/ 17 h 17"/>
                <a:gd name="T2" fmla="*/ 35 w 35"/>
                <a:gd name="T3" fmla="*/ 17 h 17"/>
                <a:gd name="T4" fmla="*/ 0 w 35"/>
                <a:gd name="T5" fmla="*/ 0 h 17"/>
                <a:gd name="T6" fmla="*/ 0 w 35"/>
                <a:gd name="T7" fmla="*/ 17 h 17"/>
              </a:gdLst>
              <a:ahLst/>
              <a:cxnLst>
                <a:cxn ang="0">
                  <a:pos x="T0" y="T1"/>
                </a:cxn>
                <a:cxn ang="0">
                  <a:pos x="T2" y="T3"/>
                </a:cxn>
                <a:cxn ang="0">
                  <a:pos x="T4" y="T5"/>
                </a:cxn>
                <a:cxn ang="0">
                  <a:pos x="T6" y="T7"/>
                </a:cxn>
              </a:cxnLst>
              <a:rect l="0" t="0" r="r" b="b"/>
              <a:pathLst>
                <a:path w="35" h="17">
                  <a:moveTo>
                    <a:pt x="0" y="17"/>
                  </a:moveTo>
                  <a:lnTo>
                    <a:pt x="35" y="17"/>
                  </a:lnTo>
                  <a:lnTo>
                    <a:pt x="0" y="0"/>
                  </a:lnTo>
                  <a:lnTo>
                    <a:pt x="0" y="17"/>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66" name="Freeform 11"/>
            <p:cNvSpPr>
              <a:spLocks/>
            </p:cNvSpPr>
            <p:nvPr userDrawn="1"/>
          </p:nvSpPr>
          <p:spPr bwMode="auto">
            <a:xfrm>
              <a:off x="7301714" y="7022398"/>
              <a:ext cx="695867" cy="381000"/>
            </a:xfrm>
            <a:custGeom>
              <a:avLst/>
              <a:gdLst>
                <a:gd name="T0" fmla="*/ 0 w 429"/>
                <a:gd name="T1" fmla="*/ 0 h 235"/>
                <a:gd name="T2" fmla="*/ 0 w 429"/>
                <a:gd name="T3" fmla="*/ 235 h 235"/>
                <a:gd name="T4" fmla="*/ 429 w 429"/>
                <a:gd name="T5" fmla="*/ 235 h 235"/>
                <a:gd name="T6" fmla="*/ 429 w 429"/>
                <a:gd name="T7" fmla="*/ 218 h 235"/>
                <a:gd name="T8" fmla="*/ 0 w 429"/>
                <a:gd name="T9" fmla="*/ 0 h 235"/>
              </a:gdLst>
              <a:ahLst/>
              <a:cxnLst>
                <a:cxn ang="0">
                  <a:pos x="T0" y="T1"/>
                </a:cxn>
                <a:cxn ang="0">
                  <a:pos x="T2" y="T3"/>
                </a:cxn>
                <a:cxn ang="0">
                  <a:pos x="T4" y="T5"/>
                </a:cxn>
                <a:cxn ang="0">
                  <a:pos x="T6" y="T7"/>
                </a:cxn>
                <a:cxn ang="0">
                  <a:pos x="T8" y="T9"/>
                </a:cxn>
              </a:cxnLst>
              <a:rect l="0" t="0" r="r" b="b"/>
              <a:pathLst>
                <a:path w="429" h="235">
                  <a:moveTo>
                    <a:pt x="0" y="0"/>
                  </a:moveTo>
                  <a:lnTo>
                    <a:pt x="0" y="235"/>
                  </a:lnTo>
                  <a:lnTo>
                    <a:pt x="429" y="235"/>
                  </a:lnTo>
                  <a:lnTo>
                    <a:pt x="429" y="218"/>
                  </a:lnTo>
                  <a:lnTo>
                    <a:pt x="0"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67" name="Freeform 12"/>
            <p:cNvSpPr>
              <a:spLocks/>
            </p:cNvSpPr>
            <p:nvPr userDrawn="1"/>
          </p:nvSpPr>
          <p:spPr bwMode="auto">
            <a:xfrm>
              <a:off x="604204" y="6866755"/>
              <a:ext cx="1485812" cy="536642"/>
            </a:xfrm>
            <a:custGeom>
              <a:avLst/>
              <a:gdLst>
                <a:gd name="T0" fmla="*/ 916 w 916"/>
                <a:gd name="T1" fmla="*/ 329 h 331"/>
                <a:gd name="T2" fmla="*/ 274 w 916"/>
                <a:gd name="T3" fmla="*/ 0 h 331"/>
                <a:gd name="T4" fmla="*/ 274 w 916"/>
                <a:gd name="T5" fmla="*/ 188 h 331"/>
                <a:gd name="T6" fmla="*/ 0 w 916"/>
                <a:gd name="T7" fmla="*/ 331 h 331"/>
                <a:gd name="T8" fmla="*/ 912 w 916"/>
                <a:gd name="T9" fmla="*/ 331 h 331"/>
                <a:gd name="T10" fmla="*/ 916 w 916"/>
                <a:gd name="T11" fmla="*/ 329 h 331"/>
              </a:gdLst>
              <a:ahLst/>
              <a:cxnLst>
                <a:cxn ang="0">
                  <a:pos x="T0" y="T1"/>
                </a:cxn>
                <a:cxn ang="0">
                  <a:pos x="T2" y="T3"/>
                </a:cxn>
                <a:cxn ang="0">
                  <a:pos x="T4" y="T5"/>
                </a:cxn>
                <a:cxn ang="0">
                  <a:pos x="T6" y="T7"/>
                </a:cxn>
                <a:cxn ang="0">
                  <a:pos x="T8" y="T9"/>
                </a:cxn>
                <a:cxn ang="0">
                  <a:pos x="T10" y="T11"/>
                </a:cxn>
              </a:cxnLst>
              <a:rect l="0" t="0" r="r" b="b"/>
              <a:pathLst>
                <a:path w="916" h="331">
                  <a:moveTo>
                    <a:pt x="916" y="329"/>
                  </a:moveTo>
                  <a:lnTo>
                    <a:pt x="274" y="0"/>
                  </a:lnTo>
                  <a:lnTo>
                    <a:pt x="274" y="188"/>
                  </a:lnTo>
                  <a:lnTo>
                    <a:pt x="0" y="331"/>
                  </a:lnTo>
                  <a:lnTo>
                    <a:pt x="912" y="331"/>
                  </a:lnTo>
                  <a:lnTo>
                    <a:pt x="916" y="329"/>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68" name="Freeform 13"/>
            <p:cNvSpPr>
              <a:spLocks/>
            </p:cNvSpPr>
            <p:nvPr userDrawn="1"/>
          </p:nvSpPr>
          <p:spPr bwMode="auto">
            <a:xfrm>
              <a:off x="7301714" y="4331078"/>
              <a:ext cx="1737233" cy="1522378"/>
            </a:xfrm>
            <a:custGeom>
              <a:avLst/>
              <a:gdLst>
                <a:gd name="T0" fmla="*/ 429 w 1071"/>
                <a:gd name="T1" fmla="*/ 939 h 939"/>
                <a:gd name="T2" fmla="*/ 429 w 1071"/>
                <a:gd name="T3" fmla="*/ 635 h 939"/>
                <a:gd name="T4" fmla="*/ 1071 w 1071"/>
                <a:gd name="T5" fmla="*/ 329 h 939"/>
                <a:gd name="T6" fmla="*/ 429 w 1071"/>
                <a:gd name="T7" fmla="*/ 0 h 939"/>
                <a:gd name="T8" fmla="*/ 429 w 1071"/>
                <a:gd name="T9" fmla="*/ 188 h 939"/>
                <a:gd name="T10" fmla="*/ 0 w 1071"/>
                <a:gd name="T11" fmla="*/ 411 h 939"/>
                <a:gd name="T12" fmla="*/ 0 w 1071"/>
                <a:gd name="T13" fmla="*/ 721 h 939"/>
                <a:gd name="T14" fmla="*/ 429 w 1071"/>
                <a:gd name="T15" fmla="*/ 939 h 9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1" h="939">
                  <a:moveTo>
                    <a:pt x="429" y="939"/>
                  </a:moveTo>
                  <a:lnTo>
                    <a:pt x="429" y="635"/>
                  </a:lnTo>
                  <a:lnTo>
                    <a:pt x="1071" y="329"/>
                  </a:lnTo>
                  <a:lnTo>
                    <a:pt x="429" y="0"/>
                  </a:lnTo>
                  <a:lnTo>
                    <a:pt x="429" y="188"/>
                  </a:lnTo>
                  <a:lnTo>
                    <a:pt x="0" y="411"/>
                  </a:lnTo>
                  <a:lnTo>
                    <a:pt x="0" y="721"/>
                  </a:lnTo>
                  <a:lnTo>
                    <a:pt x="429" y="939"/>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69" name="Freeform 14"/>
            <p:cNvSpPr>
              <a:spLocks/>
            </p:cNvSpPr>
            <p:nvPr userDrawn="1"/>
          </p:nvSpPr>
          <p:spPr bwMode="auto">
            <a:xfrm>
              <a:off x="5566103" y="6485755"/>
              <a:ext cx="1735611" cy="917643"/>
            </a:xfrm>
            <a:custGeom>
              <a:avLst/>
              <a:gdLst>
                <a:gd name="T0" fmla="*/ 428 w 1070"/>
                <a:gd name="T1" fmla="*/ 0 h 566"/>
                <a:gd name="T2" fmla="*/ 428 w 1070"/>
                <a:gd name="T3" fmla="*/ 188 h 566"/>
                <a:gd name="T4" fmla="*/ 0 w 1070"/>
                <a:gd name="T5" fmla="*/ 411 h 566"/>
                <a:gd name="T6" fmla="*/ 0 w 1070"/>
                <a:gd name="T7" fmla="*/ 566 h 566"/>
                <a:gd name="T8" fmla="*/ 577 w 1070"/>
                <a:gd name="T9" fmla="*/ 566 h 566"/>
                <a:gd name="T10" fmla="*/ 1070 w 1070"/>
                <a:gd name="T11" fmla="*/ 331 h 566"/>
                <a:gd name="T12" fmla="*/ 428 w 1070"/>
                <a:gd name="T13" fmla="*/ 0 h 566"/>
              </a:gdLst>
              <a:ahLst/>
              <a:cxnLst>
                <a:cxn ang="0">
                  <a:pos x="T0" y="T1"/>
                </a:cxn>
                <a:cxn ang="0">
                  <a:pos x="T2" y="T3"/>
                </a:cxn>
                <a:cxn ang="0">
                  <a:pos x="T4" y="T5"/>
                </a:cxn>
                <a:cxn ang="0">
                  <a:pos x="T6" y="T7"/>
                </a:cxn>
                <a:cxn ang="0">
                  <a:pos x="T8" y="T9"/>
                </a:cxn>
                <a:cxn ang="0">
                  <a:pos x="T10" y="T11"/>
                </a:cxn>
                <a:cxn ang="0">
                  <a:pos x="T12" y="T13"/>
                </a:cxn>
              </a:cxnLst>
              <a:rect l="0" t="0" r="r" b="b"/>
              <a:pathLst>
                <a:path w="1070" h="566">
                  <a:moveTo>
                    <a:pt x="428" y="0"/>
                  </a:moveTo>
                  <a:lnTo>
                    <a:pt x="428" y="188"/>
                  </a:lnTo>
                  <a:lnTo>
                    <a:pt x="0" y="411"/>
                  </a:lnTo>
                  <a:lnTo>
                    <a:pt x="0" y="566"/>
                  </a:lnTo>
                  <a:lnTo>
                    <a:pt x="577" y="566"/>
                  </a:lnTo>
                  <a:lnTo>
                    <a:pt x="1070" y="331"/>
                  </a:lnTo>
                  <a:lnTo>
                    <a:pt x="428"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70" name="Freeform 15"/>
            <p:cNvSpPr>
              <a:spLocks/>
            </p:cNvSpPr>
            <p:nvPr userDrawn="1"/>
          </p:nvSpPr>
          <p:spPr bwMode="auto">
            <a:xfrm>
              <a:off x="9045435" y="7067794"/>
              <a:ext cx="647205" cy="335604"/>
            </a:xfrm>
            <a:custGeom>
              <a:avLst/>
              <a:gdLst>
                <a:gd name="T0" fmla="*/ 399 w 399"/>
                <a:gd name="T1" fmla="*/ 0 h 207"/>
                <a:gd name="T2" fmla="*/ 0 w 399"/>
                <a:gd name="T3" fmla="*/ 207 h 207"/>
                <a:gd name="T4" fmla="*/ 399 w 399"/>
                <a:gd name="T5" fmla="*/ 207 h 207"/>
                <a:gd name="T6" fmla="*/ 399 w 399"/>
                <a:gd name="T7" fmla="*/ 0 h 207"/>
              </a:gdLst>
              <a:ahLst/>
              <a:cxnLst>
                <a:cxn ang="0">
                  <a:pos x="T0" y="T1"/>
                </a:cxn>
                <a:cxn ang="0">
                  <a:pos x="T2" y="T3"/>
                </a:cxn>
                <a:cxn ang="0">
                  <a:pos x="T4" y="T5"/>
                </a:cxn>
                <a:cxn ang="0">
                  <a:pos x="T6" y="T7"/>
                </a:cxn>
              </a:cxnLst>
              <a:rect l="0" t="0" r="r" b="b"/>
              <a:pathLst>
                <a:path w="399" h="207">
                  <a:moveTo>
                    <a:pt x="399" y="0"/>
                  </a:moveTo>
                  <a:lnTo>
                    <a:pt x="0" y="207"/>
                  </a:lnTo>
                  <a:lnTo>
                    <a:pt x="399" y="207"/>
                  </a:lnTo>
                  <a:lnTo>
                    <a:pt x="399"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71" name="Freeform 16"/>
            <p:cNvSpPr>
              <a:spLocks/>
            </p:cNvSpPr>
            <p:nvPr userDrawn="1"/>
          </p:nvSpPr>
          <p:spPr bwMode="auto">
            <a:xfrm>
              <a:off x="7997581" y="4864478"/>
              <a:ext cx="1041366" cy="1522378"/>
            </a:xfrm>
            <a:custGeom>
              <a:avLst/>
              <a:gdLst>
                <a:gd name="T0" fmla="*/ 0 w 642"/>
                <a:gd name="T1" fmla="*/ 610 h 939"/>
                <a:gd name="T2" fmla="*/ 642 w 642"/>
                <a:gd name="T3" fmla="*/ 939 h 939"/>
                <a:gd name="T4" fmla="*/ 642 w 642"/>
                <a:gd name="T5" fmla="*/ 629 h 939"/>
                <a:gd name="T6" fmla="*/ 642 w 642"/>
                <a:gd name="T7" fmla="*/ 0 h 939"/>
                <a:gd name="T8" fmla="*/ 0 w 642"/>
                <a:gd name="T9" fmla="*/ 306 h 939"/>
                <a:gd name="T10" fmla="*/ 0 w 642"/>
                <a:gd name="T11" fmla="*/ 610 h 939"/>
              </a:gdLst>
              <a:ahLst/>
              <a:cxnLst>
                <a:cxn ang="0">
                  <a:pos x="T0" y="T1"/>
                </a:cxn>
                <a:cxn ang="0">
                  <a:pos x="T2" y="T3"/>
                </a:cxn>
                <a:cxn ang="0">
                  <a:pos x="T4" y="T5"/>
                </a:cxn>
                <a:cxn ang="0">
                  <a:pos x="T6" y="T7"/>
                </a:cxn>
                <a:cxn ang="0">
                  <a:pos x="T8" y="T9"/>
                </a:cxn>
                <a:cxn ang="0">
                  <a:pos x="T10" y="T11"/>
                </a:cxn>
              </a:cxnLst>
              <a:rect l="0" t="0" r="r" b="b"/>
              <a:pathLst>
                <a:path w="642" h="939">
                  <a:moveTo>
                    <a:pt x="0" y="610"/>
                  </a:moveTo>
                  <a:lnTo>
                    <a:pt x="642" y="939"/>
                  </a:lnTo>
                  <a:lnTo>
                    <a:pt x="642" y="629"/>
                  </a:lnTo>
                  <a:lnTo>
                    <a:pt x="642" y="0"/>
                  </a:lnTo>
                  <a:lnTo>
                    <a:pt x="0" y="306"/>
                  </a:lnTo>
                  <a:lnTo>
                    <a:pt x="0" y="61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72" name="Freeform 17"/>
            <p:cNvSpPr>
              <a:spLocks/>
            </p:cNvSpPr>
            <p:nvPr userDrawn="1"/>
          </p:nvSpPr>
          <p:spPr bwMode="auto">
            <a:xfrm>
              <a:off x="9038947" y="5543793"/>
              <a:ext cx="653693" cy="1173804"/>
            </a:xfrm>
            <a:custGeom>
              <a:avLst/>
              <a:gdLst>
                <a:gd name="T0" fmla="*/ 403 w 403"/>
                <a:gd name="T1" fmla="*/ 724 h 724"/>
                <a:gd name="T2" fmla="*/ 403 w 403"/>
                <a:gd name="T3" fmla="*/ 0 h 724"/>
                <a:gd name="T4" fmla="*/ 0 w 403"/>
                <a:gd name="T5" fmla="*/ 210 h 724"/>
                <a:gd name="T6" fmla="*/ 0 w 403"/>
                <a:gd name="T7" fmla="*/ 520 h 724"/>
                <a:gd name="T8" fmla="*/ 403 w 403"/>
                <a:gd name="T9" fmla="*/ 724 h 724"/>
              </a:gdLst>
              <a:ahLst/>
              <a:cxnLst>
                <a:cxn ang="0">
                  <a:pos x="T0" y="T1"/>
                </a:cxn>
                <a:cxn ang="0">
                  <a:pos x="T2" y="T3"/>
                </a:cxn>
                <a:cxn ang="0">
                  <a:pos x="T4" y="T5"/>
                </a:cxn>
                <a:cxn ang="0">
                  <a:pos x="T6" y="T7"/>
                </a:cxn>
                <a:cxn ang="0">
                  <a:pos x="T8" y="T9"/>
                </a:cxn>
              </a:cxnLst>
              <a:rect l="0" t="0" r="r" b="b"/>
              <a:pathLst>
                <a:path w="403" h="724">
                  <a:moveTo>
                    <a:pt x="403" y="724"/>
                  </a:moveTo>
                  <a:lnTo>
                    <a:pt x="403" y="0"/>
                  </a:lnTo>
                  <a:lnTo>
                    <a:pt x="0" y="210"/>
                  </a:lnTo>
                  <a:lnTo>
                    <a:pt x="0" y="520"/>
                  </a:lnTo>
                  <a:lnTo>
                    <a:pt x="403" y="724"/>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73" name="Freeform 18"/>
            <p:cNvSpPr>
              <a:spLocks/>
            </p:cNvSpPr>
            <p:nvPr userDrawn="1"/>
          </p:nvSpPr>
          <p:spPr bwMode="auto">
            <a:xfrm>
              <a:off x="5566103" y="4609938"/>
              <a:ext cx="694244" cy="1019783"/>
            </a:xfrm>
            <a:custGeom>
              <a:avLst/>
              <a:gdLst>
                <a:gd name="T0" fmla="*/ 428 w 428"/>
                <a:gd name="T1" fmla="*/ 406 h 629"/>
                <a:gd name="T2" fmla="*/ 428 w 428"/>
                <a:gd name="T3" fmla="*/ 218 h 629"/>
                <a:gd name="T4" fmla="*/ 0 w 428"/>
                <a:gd name="T5" fmla="*/ 0 h 629"/>
                <a:gd name="T6" fmla="*/ 0 w 428"/>
                <a:gd name="T7" fmla="*/ 629 h 629"/>
                <a:gd name="T8" fmla="*/ 428 w 428"/>
                <a:gd name="T9" fmla="*/ 406 h 629"/>
              </a:gdLst>
              <a:ahLst/>
              <a:cxnLst>
                <a:cxn ang="0">
                  <a:pos x="T0" y="T1"/>
                </a:cxn>
                <a:cxn ang="0">
                  <a:pos x="T2" y="T3"/>
                </a:cxn>
                <a:cxn ang="0">
                  <a:pos x="T4" y="T5"/>
                </a:cxn>
                <a:cxn ang="0">
                  <a:pos x="T6" y="T7"/>
                </a:cxn>
                <a:cxn ang="0">
                  <a:pos x="T8" y="T9"/>
                </a:cxn>
              </a:cxnLst>
              <a:rect l="0" t="0" r="r" b="b"/>
              <a:pathLst>
                <a:path w="428" h="629">
                  <a:moveTo>
                    <a:pt x="428" y="406"/>
                  </a:moveTo>
                  <a:lnTo>
                    <a:pt x="428" y="218"/>
                  </a:lnTo>
                  <a:lnTo>
                    <a:pt x="0" y="0"/>
                  </a:lnTo>
                  <a:lnTo>
                    <a:pt x="0" y="629"/>
                  </a:lnTo>
                  <a:lnTo>
                    <a:pt x="428" y="406"/>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74" name="Freeform 19"/>
            <p:cNvSpPr>
              <a:spLocks/>
            </p:cNvSpPr>
            <p:nvPr userDrawn="1"/>
          </p:nvSpPr>
          <p:spPr bwMode="auto">
            <a:xfrm>
              <a:off x="4524737" y="4609938"/>
              <a:ext cx="1041366" cy="1522378"/>
            </a:xfrm>
            <a:custGeom>
              <a:avLst/>
              <a:gdLst>
                <a:gd name="T0" fmla="*/ 642 w 642"/>
                <a:gd name="T1" fmla="*/ 629 h 939"/>
                <a:gd name="T2" fmla="*/ 642 w 642"/>
                <a:gd name="T3" fmla="*/ 0 h 939"/>
                <a:gd name="T4" fmla="*/ 0 w 642"/>
                <a:gd name="T5" fmla="*/ 308 h 939"/>
                <a:gd name="T6" fmla="*/ 0 w 642"/>
                <a:gd name="T7" fmla="*/ 610 h 939"/>
                <a:gd name="T8" fmla="*/ 642 w 642"/>
                <a:gd name="T9" fmla="*/ 939 h 939"/>
                <a:gd name="T10" fmla="*/ 642 w 642"/>
                <a:gd name="T11" fmla="*/ 629 h 939"/>
              </a:gdLst>
              <a:ahLst/>
              <a:cxnLst>
                <a:cxn ang="0">
                  <a:pos x="T0" y="T1"/>
                </a:cxn>
                <a:cxn ang="0">
                  <a:pos x="T2" y="T3"/>
                </a:cxn>
                <a:cxn ang="0">
                  <a:pos x="T4" y="T5"/>
                </a:cxn>
                <a:cxn ang="0">
                  <a:pos x="T6" y="T7"/>
                </a:cxn>
                <a:cxn ang="0">
                  <a:pos x="T8" y="T9"/>
                </a:cxn>
                <a:cxn ang="0">
                  <a:pos x="T10" y="T11"/>
                </a:cxn>
              </a:cxnLst>
              <a:rect l="0" t="0" r="r" b="b"/>
              <a:pathLst>
                <a:path w="642" h="939">
                  <a:moveTo>
                    <a:pt x="642" y="629"/>
                  </a:moveTo>
                  <a:lnTo>
                    <a:pt x="642" y="0"/>
                  </a:lnTo>
                  <a:lnTo>
                    <a:pt x="0" y="308"/>
                  </a:lnTo>
                  <a:lnTo>
                    <a:pt x="0" y="610"/>
                  </a:lnTo>
                  <a:lnTo>
                    <a:pt x="642" y="939"/>
                  </a:lnTo>
                  <a:lnTo>
                    <a:pt x="642" y="629"/>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75" name="Freeform 20"/>
            <p:cNvSpPr>
              <a:spLocks/>
            </p:cNvSpPr>
            <p:nvPr userDrawn="1"/>
          </p:nvSpPr>
          <p:spPr bwMode="auto">
            <a:xfrm>
              <a:off x="5566103" y="4963376"/>
              <a:ext cx="1735611" cy="1522378"/>
            </a:xfrm>
            <a:custGeom>
              <a:avLst/>
              <a:gdLst>
                <a:gd name="T0" fmla="*/ 0 w 1070"/>
                <a:gd name="T1" fmla="*/ 411 h 939"/>
                <a:gd name="T2" fmla="*/ 0 w 1070"/>
                <a:gd name="T3" fmla="*/ 721 h 939"/>
                <a:gd name="T4" fmla="*/ 428 w 1070"/>
                <a:gd name="T5" fmla="*/ 939 h 939"/>
                <a:gd name="T6" fmla="*/ 428 w 1070"/>
                <a:gd name="T7" fmla="*/ 637 h 939"/>
                <a:gd name="T8" fmla="*/ 1070 w 1070"/>
                <a:gd name="T9" fmla="*/ 331 h 939"/>
                <a:gd name="T10" fmla="*/ 428 w 1070"/>
                <a:gd name="T11" fmla="*/ 0 h 939"/>
                <a:gd name="T12" fmla="*/ 428 w 1070"/>
                <a:gd name="T13" fmla="*/ 188 h 939"/>
                <a:gd name="T14" fmla="*/ 0 w 1070"/>
                <a:gd name="T15" fmla="*/ 411 h 9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0" h="939">
                  <a:moveTo>
                    <a:pt x="0" y="411"/>
                  </a:moveTo>
                  <a:lnTo>
                    <a:pt x="0" y="721"/>
                  </a:lnTo>
                  <a:lnTo>
                    <a:pt x="428" y="939"/>
                  </a:lnTo>
                  <a:lnTo>
                    <a:pt x="428" y="637"/>
                  </a:lnTo>
                  <a:lnTo>
                    <a:pt x="1070" y="331"/>
                  </a:lnTo>
                  <a:lnTo>
                    <a:pt x="428" y="0"/>
                  </a:lnTo>
                  <a:lnTo>
                    <a:pt x="428" y="188"/>
                  </a:lnTo>
                  <a:lnTo>
                    <a:pt x="0" y="411"/>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76" name="Freeform 21"/>
            <p:cNvSpPr>
              <a:spLocks/>
            </p:cNvSpPr>
            <p:nvPr userDrawn="1"/>
          </p:nvSpPr>
          <p:spPr bwMode="auto">
            <a:xfrm>
              <a:off x="6260348" y="3977640"/>
              <a:ext cx="1041366" cy="1522378"/>
            </a:xfrm>
            <a:custGeom>
              <a:avLst/>
              <a:gdLst>
                <a:gd name="T0" fmla="*/ 642 w 642"/>
                <a:gd name="T1" fmla="*/ 629 h 939"/>
                <a:gd name="T2" fmla="*/ 642 w 642"/>
                <a:gd name="T3" fmla="*/ 0 h 939"/>
                <a:gd name="T4" fmla="*/ 0 w 642"/>
                <a:gd name="T5" fmla="*/ 306 h 939"/>
                <a:gd name="T6" fmla="*/ 0 w 642"/>
                <a:gd name="T7" fmla="*/ 608 h 939"/>
                <a:gd name="T8" fmla="*/ 642 w 642"/>
                <a:gd name="T9" fmla="*/ 939 h 939"/>
                <a:gd name="T10" fmla="*/ 642 w 642"/>
                <a:gd name="T11" fmla="*/ 629 h 939"/>
              </a:gdLst>
              <a:ahLst/>
              <a:cxnLst>
                <a:cxn ang="0">
                  <a:pos x="T0" y="T1"/>
                </a:cxn>
                <a:cxn ang="0">
                  <a:pos x="T2" y="T3"/>
                </a:cxn>
                <a:cxn ang="0">
                  <a:pos x="T4" y="T5"/>
                </a:cxn>
                <a:cxn ang="0">
                  <a:pos x="T6" y="T7"/>
                </a:cxn>
                <a:cxn ang="0">
                  <a:pos x="T8" y="T9"/>
                </a:cxn>
                <a:cxn ang="0">
                  <a:pos x="T10" y="T11"/>
                </a:cxn>
              </a:cxnLst>
              <a:rect l="0" t="0" r="r" b="b"/>
              <a:pathLst>
                <a:path w="642" h="939">
                  <a:moveTo>
                    <a:pt x="642" y="629"/>
                  </a:moveTo>
                  <a:lnTo>
                    <a:pt x="642" y="0"/>
                  </a:lnTo>
                  <a:lnTo>
                    <a:pt x="0" y="306"/>
                  </a:lnTo>
                  <a:lnTo>
                    <a:pt x="0" y="608"/>
                  </a:lnTo>
                  <a:lnTo>
                    <a:pt x="642" y="939"/>
                  </a:lnTo>
                  <a:lnTo>
                    <a:pt x="642" y="629"/>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77" name="Freeform 22"/>
            <p:cNvSpPr>
              <a:spLocks/>
            </p:cNvSpPr>
            <p:nvPr userDrawn="1"/>
          </p:nvSpPr>
          <p:spPr bwMode="auto">
            <a:xfrm>
              <a:off x="7997581" y="6386857"/>
              <a:ext cx="1041366" cy="1016540"/>
            </a:xfrm>
            <a:custGeom>
              <a:avLst/>
              <a:gdLst>
                <a:gd name="T0" fmla="*/ 642 w 642"/>
                <a:gd name="T1" fmla="*/ 0 h 627"/>
                <a:gd name="T2" fmla="*/ 0 w 642"/>
                <a:gd name="T3" fmla="*/ 306 h 627"/>
                <a:gd name="T4" fmla="*/ 0 w 642"/>
                <a:gd name="T5" fmla="*/ 610 h 627"/>
                <a:gd name="T6" fmla="*/ 35 w 642"/>
                <a:gd name="T7" fmla="*/ 627 h 627"/>
                <a:gd name="T8" fmla="*/ 642 w 642"/>
                <a:gd name="T9" fmla="*/ 627 h 627"/>
                <a:gd name="T10" fmla="*/ 642 w 642"/>
                <a:gd name="T11" fmla="*/ 0 h 627"/>
              </a:gdLst>
              <a:ahLst/>
              <a:cxnLst>
                <a:cxn ang="0">
                  <a:pos x="T0" y="T1"/>
                </a:cxn>
                <a:cxn ang="0">
                  <a:pos x="T2" y="T3"/>
                </a:cxn>
                <a:cxn ang="0">
                  <a:pos x="T4" y="T5"/>
                </a:cxn>
                <a:cxn ang="0">
                  <a:pos x="T6" y="T7"/>
                </a:cxn>
                <a:cxn ang="0">
                  <a:pos x="T8" y="T9"/>
                </a:cxn>
                <a:cxn ang="0">
                  <a:pos x="T10" y="T11"/>
                </a:cxn>
              </a:cxnLst>
              <a:rect l="0" t="0" r="r" b="b"/>
              <a:pathLst>
                <a:path w="642" h="627">
                  <a:moveTo>
                    <a:pt x="642" y="0"/>
                  </a:moveTo>
                  <a:lnTo>
                    <a:pt x="0" y="306"/>
                  </a:lnTo>
                  <a:lnTo>
                    <a:pt x="0" y="610"/>
                  </a:lnTo>
                  <a:lnTo>
                    <a:pt x="35" y="627"/>
                  </a:lnTo>
                  <a:lnTo>
                    <a:pt x="642" y="627"/>
                  </a:lnTo>
                  <a:lnTo>
                    <a:pt x="642"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78" name="Freeform 23"/>
            <p:cNvSpPr>
              <a:spLocks/>
            </p:cNvSpPr>
            <p:nvPr userDrawn="1"/>
          </p:nvSpPr>
          <p:spPr bwMode="auto">
            <a:xfrm>
              <a:off x="2090017" y="7400155"/>
              <a:ext cx="6488" cy="3243"/>
            </a:xfrm>
            <a:custGeom>
              <a:avLst/>
              <a:gdLst>
                <a:gd name="T0" fmla="*/ 0 w 4"/>
                <a:gd name="T1" fmla="*/ 0 h 2"/>
                <a:gd name="T2" fmla="*/ 0 w 4"/>
                <a:gd name="T3" fmla="*/ 2 h 2"/>
                <a:gd name="T4" fmla="*/ 4 w 4"/>
                <a:gd name="T5" fmla="*/ 2 h 2"/>
                <a:gd name="T6" fmla="*/ 0 w 4"/>
                <a:gd name="T7" fmla="*/ 0 h 2"/>
              </a:gdLst>
              <a:ahLst/>
              <a:cxnLst>
                <a:cxn ang="0">
                  <a:pos x="T0" y="T1"/>
                </a:cxn>
                <a:cxn ang="0">
                  <a:pos x="T2" y="T3"/>
                </a:cxn>
                <a:cxn ang="0">
                  <a:pos x="T4" y="T5"/>
                </a:cxn>
                <a:cxn ang="0">
                  <a:pos x="T6" y="T7"/>
                </a:cxn>
              </a:cxnLst>
              <a:rect l="0" t="0" r="r" b="b"/>
              <a:pathLst>
                <a:path w="4" h="2">
                  <a:moveTo>
                    <a:pt x="0" y="0"/>
                  </a:moveTo>
                  <a:lnTo>
                    <a:pt x="0" y="2"/>
                  </a:lnTo>
                  <a:lnTo>
                    <a:pt x="4" y="2"/>
                  </a:lnTo>
                  <a:lnTo>
                    <a:pt x="0"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79" name="Freeform 24"/>
            <p:cNvSpPr>
              <a:spLocks/>
            </p:cNvSpPr>
            <p:nvPr userDrawn="1"/>
          </p:nvSpPr>
          <p:spPr bwMode="auto">
            <a:xfrm>
              <a:off x="4524737" y="6132316"/>
              <a:ext cx="1041366" cy="1271081"/>
            </a:xfrm>
            <a:custGeom>
              <a:avLst/>
              <a:gdLst>
                <a:gd name="T0" fmla="*/ 642 w 642"/>
                <a:gd name="T1" fmla="*/ 0 h 784"/>
                <a:gd name="T2" fmla="*/ 0 w 642"/>
                <a:gd name="T3" fmla="*/ 308 h 784"/>
                <a:gd name="T4" fmla="*/ 0 w 642"/>
                <a:gd name="T5" fmla="*/ 610 h 784"/>
                <a:gd name="T6" fmla="*/ 340 w 642"/>
                <a:gd name="T7" fmla="*/ 784 h 784"/>
                <a:gd name="T8" fmla="*/ 642 w 642"/>
                <a:gd name="T9" fmla="*/ 784 h 784"/>
                <a:gd name="T10" fmla="*/ 642 w 642"/>
                <a:gd name="T11" fmla="*/ 629 h 784"/>
                <a:gd name="T12" fmla="*/ 642 w 642"/>
                <a:gd name="T13" fmla="*/ 0 h 784"/>
              </a:gdLst>
              <a:ahLst/>
              <a:cxnLst>
                <a:cxn ang="0">
                  <a:pos x="T0" y="T1"/>
                </a:cxn>
                <a:cxn ang="0">
                  <a:pos x="T2" y="T3"/>
                </a:cxn>
                <a:cxn ang="0">
                  <a:pos x="T4" y="T5"/>
                </a:cxn>
                <a:cxn ang="0">
                  <a:pos x="T6" y="T7"/>
                </a:cxn>
                <a:cxn ang="0">
                  <a:pos x="T8" y="T9"/>
                </a:cxn>
                <a:cxn ang="0">
                  <a:pos x="T10" y="T11"/>
                </a:cxn>
                <a:cxn ang="0">
                  <a:pos x="T12" y="T13"/>
                </a:cxn>
              </a:cxnLst>
              <a:rect l="0" t="0" r="r" b="b"/>
              <a:pathLst>
                <a:path w="642" h="784">
                  <a:moveTo>
                    <a:pt x="642" y="0"/>
                  </a:moveTo>
                  <a:lnTo>
                    <a:pt x="0" y="308"/>
                  </a:lnTo>
                  <a:lnTo>
                    <a:pt x="0" y="610"/>
                  </a:lnTo>
                  <a:lnTo>
                    <a:pt x="340" y="784"/>
                  </a:lnTo>
                  <a:lnTo>
                    <a:pt x="642" y="784"/>
                  </a:lnTo>
                  <a:lnTo>
                    <a:pt x="642" y="629"/>
                  </a:lnTo>
                  <a:lnTo>
                    <a:pt x="642"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80" name="Freeform 25"/>
            <p:cNvSpPr>
              <a:spLocks/>
            </p:cNvSpPr>
            <p:nvPr userDrawn="1"/>
          </p:nvSpPr>
          <p:spPr bwMode="auto">
            <a:xfrm>
              <a:off x="3828871" y="6767857"/>
              <a:ext cx="695867" cy="635541"/>
            </a:xfrm>
            <a:custGeom>
              <a:avLst/>
              <a:gdLst>
                <a:gd name="T0" fmla="*/ 0 w 429"/>
                <a:gd name="T1" fmla="*/ 0 h 392"/>
                <a:gd name="T2" fmla="*/ 0 w 429"/>
                <a:gd name="T3" fmla="*/ 392 h 392"/>
                <a:gd name="T4" fmla="*/ 429 w 429"/>
                <a:gd name="T5" fmla="*/ 392 h 392"/>
                <a:gd name="T6" fmla="*/ 429 w 429"/>
                <a:gd name="T7" fmla="*/ 218 h 392"/>
                <a:gd name="T8" fmla="*/ 0 w 429"/>
                <a:gd name="T9" fmla="*/ 0 h 392"/>
              </a:gdLst>
              <a:ahLst/>
              <a:cxnLst>
                <a:cxn ang="0">
                  <a:pos x="T0" y="T1"/>
                </a:cxn>
                <a:cxn ang="0">
                  <a:pos x="T2" y="T3"/>
                </a:cxn>
                <a:cxn ang="0">
                  <a:pos x="T4" y="T5"/>
                </a:cxn>
                <a:cxn ang="0">
                  <a:pos x="T6" y="T7"/>
                </a:cxn>
                <a:cxn ang="0">
                  <a:pos x="T8" y="T9"/>
                </a:cxn>
              </a:cxnLst>
              <a:rect l="0" t="0" r="r" b="b"/>
              <a:pathLst>
                <a:path w="429" h="392">
                  <a:moveTo>
                    <a:pt x="0" y="0"/>
                  </a:moveTo>
                  <a:lnTo>
                    <a:pt x="0" y="392"/>
                  </a:lnTo>
                  <a:lnTo>
                    <a:pt x="429" y="392"/>
                  </a:lnTo>
                  <a:lnTo>
                    <a:pt x="429" y="218"/>
                  </a:lnTo>
                  <a:lnTo>
                    <a:pt x="0"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81" name="Freeform 26"/>
            <p:cNvSpPr>
              <a:spLocks/>
            </p:cNvSpPr>
            <p:nvPr userDrawn="1"/>
          </p:nvSpPr>
          <p:spPr bwMode="auto">
            <a:xfrm>
              <a:off x="9038947" y="4864478"/>
              <a:ext cx="653693" cy="1019783"/>
            </a:xfrm>
            <a:custGeom>
              <a:avLst/>
              <a:gdLst>
                <a:gd name="T0" fmla="*/ 0 w 403"/>
                <a:gd name="T1" fmla="*/ 629 h 629"/>
                <a:gd name="T2" fmla="*/ 403 w 403"/>
                <a:gd name="T3" fmla="*/ 419 h 629"/>
                <a:gd name="T4" fmla="*/ 403 w 403"/>
                <a:gd name="T5" fmla="*/ 204 h 629"/>
                <a:gd name="T6" fmla="*/ 0 w 403"/>
                <a:gd name="T7" fmla="*/ 0 h 629"/>
                <a:gd name="T8" fmla="*/ 0 w 403"/>
                <a:gd name="T9" fmla="*/ 629 h 629"/>
              </a:gdLst>
              <a:ahLst/>
              <a:cxnLst>
                <a:cxn ang="0">
                  <a:pos x="T0" y="T1"/>
                </a:cxn>
                <a:cxn ang="0">
                  <a:pos x="T2" y="T3"/>
                </a:cxn>
                <a:cxn ang="0">
                  <a:pos x="T4" y="T5"/>
                </a:cxn>
                <a:cxn ang="0">
                  <a:pos x="T6" y="T7"/>
                </a:cxn>
                <a:cxn ang="0">
                  <a:pos x="T8" y="T9"/>
                </a:cxn>
              </a:cxnLst>
              <a:rect l="0" t="0" r="r" b="b"/>
              <a:pathLst>
                <a:path w="403" h="629">
                  <a:moveTo>
                    <a:pt x="0" y="629"/>
                  </a:moveTo>
                  <a:lnTo>
                    <a:pt x="403" y="419"/>
                  </a:lnTo>
                  <a:lnTo>
                    <a:pt x="403" y="204"/>
                  </a:lnTo>
                  <a:lnTo>
                    <a:pt x="0" y="0"/>
                  </a:lnTo>
                  <a:lnTo>
                    <a:pt x="0" y="629"/>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82" name="Freeform 27"/>
            <p:cNvSpPr>
              <a:spLocks/>
            </p:cNvSpPr>
            <p:nvPr userDrawn="1"/>
          </p:nvSpPr>
          <p:spPr bwMode="auto">
            <a:xfrm>
              <a:off x="2784261" y="6767857"/>
              <a:ext cx="1044610" cy="635541"/>
            </a:xfrm>
            <a:custGeom>
              <a:avLst/>
              <a:gdLst>
                <a:gd name="T0" fmla="*/ 644 w 644"/>
                <a:gd name="T1" fmla="*/ 0 h 392"/>
                <a:gd name="T2" fmla="*/ 0 w 644"/>
                <a:gd name="T3" fmla="*/ 306 h 392"/>
                <a:gd name="T4" fmla="*/ 0 w 644"/>
                <a:gd name="T5" fmla="*/ 392 h 392"/>
                <a:gd name="T6" fmla="*/ 644 w 644"/>
                <a:gd name="T7" fmla="*/ 392 h 392"/>
                <a:gd name="T8" fmla="*/ 644 w 644"/>
                <a:gd name="T9" fmla="*/ 0 h 392"/>
              </a:gdLst>
              <a:ahLst/>
              <a:cxnLst>
                <a:cxn ang="0">
                  <a:pos x="T0" y="T1"/>
                </a:cxn>
                <a:cxn ang="0">
                  <a:pos x="T2" y="T3"/>
                </a:cxn>
                <a:cxn ang="0">
                  <a:pos x="T4" y="T5"/>
                </a:cxn>
                <a:cxn ang="0">
                  <a:pos x="T6" y="T7"/>
                </a:cxn>
                <a:cxn ang="0">
                  <a:pos x="T8" y="T9"/>
                </a:cxn>
              </a:cxnLst>
              <a:rect l="0" t="0" r="r" b="b"/>
              <a:pathLst>
                <a:path w="644" h="392">
                  <a:moveTo>
                    <a:pt x="644" y="0"/>
                  </a:moveTo>
                  <a:lnTo>
                    <a:pt x="0" y="306"/>
                  </a:lnTo>
                  <a:lnTo>
                    <a:pt x="0" y="392"/>
                  </a:lnTo>
                  <a:lnTo>
                    <a:pt x="644" y="392"/>
                  </a:lnTo>
                  <a:lnTo>
                    <a:pt x="644" y="0"/>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83" name="Freeform 28"/>
            <p:cNvSpPr>
              <a:spLocks/>
            </p:cNvSpPr>
            <p:nvPr userDrawn="1"/>
          </p:nvSpPr>
          <p:spPr bwMode="auto">
            <a:xfrm>
              <a:off x="365760" y="6519802"/>
              <a:ext cx="682890" cy="883595"/>
            </a:xfrm>
            <a:custGeom>
              <a:avLst/>
              <a:gdLst>
                <a:gd name="T0" fmla="*/ 147 w 421"/>
                <a:gd name="T1" fmla="*/ 545 h 545"/>
                <a:gd name="T2" fmla="*/ 421 w 421"/>
                <a:gd name="T3" fmla="*/ 402 h 545"/>
                <a:gd name="T4" fmla="*/ 421 w 421"/>
                <a:gd name="T5" fmla="*/ 214 h 545"/>
                <a:gd name="T6" fmla="*/ 0 w 421"/>
                <a:gd name="T7" fmla="*/ 0 h 545"/>
                <a:gd name="T8" fmla="*/ 0 w 421"/>
                <a:gd name="T9" fmla="*/ 545 h 545"/>
                <a:gd name="T10" fmla="*/ 147 w 421"/>
                <a:gd name="T11" fmla="*/ 545 h 545"/>
              </a:gdLst>
              <a:ahLst/>
              <a:cxnLst>
                <a:cxn ang="0">
                  <a:pos x="T0" y="T1"/>
                </a:cxn>
                <a:cxn ang="0">
                  <a:pos x="T2" y="T3"/>
                </a:cxn>
                <a:cxn ang="0">
                  <a:pos x="T4" y="T5"/>
                </a:cxn>
                <a:cxn ang="0">
                  <a:pos x="T6" y="T7"/>
                </a:cxn>
                <a:cxn ang="0">
                  <a:pos x="T8" y="T9"/>
                </a:cxn>
                <a:cxn ang="0">
                  <a:pos x="T10" y="T11"/>
                </a:cxn>
              </a:cxnLst>
              <a:rect l="0" t="0" r="r" b="b"/>
              <a:pathLst>
                <a:path w="421" h="545">
                  <a:moveTo>
                    <a:pt x="147" y="545"/>
                  </a:moveTo>
                  <a:lnTo>
                    <a:pt x="421" y="402"/>
                  </a:lnTo>
                  <a:lnTo>
                    <a:pt x="421" y="214"/>
                  </a:lnTo>
                  <a:lnTo>
                    <a:pt x="0" y="0"/>
                  </a:lnTo>
                  <a:lnTo>
                    <a:pt x="0" y="545"/>
                  </a:lnTo>
                  <a:lnTo>
                    <a:pt x="147" y="545"/>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84" name="Freeform 29"/>
            <p:cNvSpPr>
              <a:spLocks/>
            </p:cNvSpPr>
            <p:nvPr userDrawn="1"/>
          </p:nvSpPr>
          <p:spPr bwMode="auto">
            <a:xfrm>
              <a:off x="7301714" y="5500018"/>
              <a:ext cx="695867" cy="1019783"/>
            </a:xfrm>
            <a:custGeom>
              <a:avLst/>
              <a:gdLst>
                <a:gd name="T0" fmla="*/ 429 w 429"/>
                <a:gd name="T1" fmla="*/ 406 h 629"/>
                <a:gd name="T2" fmla="*/ 429 w 429"/>
                <a:gd name="T3" fmla="*/ 218 h 629"/>
                <a:gd name="T4" fmla="*/ 0 w 429"/>
                <a:gd name="T5" fmla="*/ 0 h 629"/>
                <a:gd name="T6" fmla="*/ 0 w 429"/>
                <a:gd name="T7" fmla="*/ 629 h 629"/>
                <a:gd name="T8" fmla="*/ 429 w 429"/>
                <a:gd name="T9" fmla="*/ 406 h 629"/>
              </a:gdLst>
              <a:ahLst/>
              <a:cxnLst>
                <a:cxn ang="0">
                  <a:pos x="T0" y="T1"/>
                </a:cxn>
                <a:cxn ang="0">
                  <a:pos x="T2" y="T3"/>
                </a:cxn>
                <a:cxn ang="0">
                  <a:pos x="T4" y="T5"/>
                </a:cxn>
                <a:cxn ang="0">
                  <a:pos x="T6" y="T7"/>
                </a:cxn>
                <a:cxn ang="0">
                  <a:pos x="T8" y="T9"/>
                </a:cxn>
              </a:cxnLst>
              <a:rect l="0" t="0" r="r" b="b"/>
              <a:pathLst>
                <a:path w="429" h="629">
                  <a:moveTo>
                    <a:pt x="429" y="406"/>
                  </a:moveTo>
                  <a:lnTo>
                    <a:pt x="429" y="218"/>
                  </a:lnTo>
                  <a:lnTo>
                    <a:pt x="0" y="0"/>
                  </a:lnTo>
                  <a:lnTo>
                    <a:pt x="0" y="629"/>
                  </a:lnTo>
                  <a:lnTo>
                    <a:pt x="429" y="406"/>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85" name="Freeform 30"/>
            <p:cNvSpPr>
              <a:spLocks/>
            </p:cNvSpPr>
            <p:nvPr userDrawn="1"/>
          </p:nvSpPr>
          <p:spPr bwMode="auto">
            <a:xfrm>
              <a:off x="7301714" y="5853457"/>
              <a:ext cx="1737233" cy="1522378"/>
            </a:xfrm>
            <a:custGeom>
              <a:avLst/>
              <a:gdLst>
                <a:gd name="T0" fmla="*/ 0 w 1071"/>
                <a:gd name="T1" fmla="*/ 411 h 939"/>
                <a:gd name="T2" fmla="*/ 0 w 1071"/>
                <a:gd name="T3" fmla="*/ 721 h 939"/>
                <a:gd name="T4" fmla="*/ 429 w 1071"/>
                <a:gd name="T5" fmla="*/ 939 h 939"/>
                <a:gd name="T6" fmla="*/ 429 w 1071"/>
                <a:gd name="T7" fmla="*/ 635 h 939"/>
                <a:gd name="T8" fmla="*/ 1071 w 1071"/>
                <a:gd name="T9" fmla="*/ 329 h 939"/>
                <a:gd name="T10" fmla="*/ 429 w 1071"/>
                <a:gd name="T11" fmla="*/ 0 h 939"/>
                <a:gd name="T12" fmla="*/ 429 w 1071"/>
                <a:gd name="T13" fmla="*/ 188 h 939"/>
                <a:gd name="T14" fmla="*/ 0 w 1071"/>
                <a:gd name="T15" fmla="*/ 411 h 9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1" h="939">
                  <a:moveTo>
                    <a:pt x="0" y="411"/>
                  </a:moveTo>
                  <a:lnTo>
                    <a:pt x="0" y="721"/>
                  </a:lnTo>
                  <a:lnTo>
                    <a:pt x="429" y="939"/>
                  </a:lnTo>
                  <a:lnTo>
                    <a:pt x="429" y="635"/>
                  </a:lnTo>
                  <a:lnTo>
                    <a:pt x="1071" y="329"/>
                  </a:lnTo>
                  <a:lnTo>
                    <a:pt x="429" y="0"/>
                  </a:lnTo>
                  <a:lnTo>
                    <a:pt x="429" y="188"/>
                  </a:lnTo>
                  <a:lnTo>
                    <a:pt x="0" y="411"/>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86" name="Freeform 31"/>
            <p:cNvSpPr>
              <a:spLocks/>
            </p:cNvSpPr>
            <p:nvPr userDrawn="1"/>
          </p:nvSpPr>
          <p:spPr bwMode="auto">
            <a:xfrm>
              <a:off x="4524737" y="7121295"/>
              <a:ext cx="551502" cy="282102"/>
            </a:xfrm>
            <a:custGeom>
              <a:avLst/>
              <a:gdLst>
                <a:gd name="T0" fmla="*/ 0 w 340"/>
                <a:gd name="T1" fmla="*/ 174 h 174"/>
                <a:gd name="T2" fmla="*/ 340 w 340"/>
                <a:gd name="T3" fmla="*/ 174 h 174"/>
                <a:gd name="T4" fmla="*/ 0 w 340"/>
                <a:gd name="T5" fmla="*/ 0 h 174"/>
                <a:gd name="T6" fmla="*/ 0 w 340"/>
                <a:gd name="T7" fmla="*/ 174 h 174"/>
              </a:gdLst>
              <a:ahLst/>
              <a:cxnLst>
                <a:cxn ang="0">
                  <a:pos x="T0" y="T1"/>
                </a:cxn>
                <a:cxn ang="0">
                  <a:pos x="T2" y="T3"/>
                </a:cxn>
                <a:cxn ang="0">
                  <a:pos x="T4" y="T5"/>
                </a:cxn>
                <a:cxn ang="0">
                  <a:pos x="T6" y="T7"/>
                </a:cxn>
              </a:cxnLst>
              <a:rect l="0" t="0" r="r" b="b"/>
              <a:pathLst>
                <a:path w="340" h="174">
                  <a:moveTo>
                    <a:pt x="0" y="174"/>
                  </a:moveTo>
                  <a:lnTo>
                    <a:pt x="340" y="174"/>
                  </a:lnTo>
                  <a:lnTo>
                    <a:pt x="0" y="0"/>
                  </a:lnTo>
                  <a:lnTo>
                    <a:pt x="0" y="174"/>
                  </a:lnTo>
                  <a:close/>
                </a:path>
              </a:pathLst>
            </a:cu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kern="400" baseline="0" dirty="0"/>
            </a:p>
          </p:txBody>
        </p:sp>
        <p:sp>
          <p:nvSpPr>
            <p:cNvPr id="87" name="Freeform 32"/>
            <p:cNvSpPr>
              <a:spLocks/>
            </p:cNvSpPr>
            <p:nvPr userDrawn="1"/>
          </p:nvSpPr>
          <p:spPr bwMode="auto">
            <a:xfrm>
              <a:off x="5566103" y="6132316"/>
              <a:ext cx="694244" cy="1019783"/>
            </a:xfrm>
            <a:custGeom>
              <a:avLst/>
              <a:gdLst>
                <a:gd name="T0" fmla="*/ 428 w 428"/>
                <a:gd name="T1" fmla="*/ 406 h 629"/>
                <a:gd name="T2" fmla="*/ 428 w 428"/>
                <a:gd name="T3" fmla="*/ 218 h 629"/>
                <a:gd name="T4" fmla="*/ 0 w 428"/>
                <a:gd name="T5" fmla="*/ 0 h 629"/>
                <a:gd name="T6" fmla="*/ 0 w 428"/>
                <a:gd name="T7" fmla="*/ 629 h 629"/>
                <a:gd name="T8" fmla="*/ 428 w 428"/>
                <a:gd name="T9" fmla="*/ 406 h 629"/>
              </a:gdLst>
              <a:ahLst/>
              <a:cxnLst>
                <a:cxn ang="0">
                  <a:pos x="T0" y="T1"/>
                </a:cxn>
                <a:cxn ang="0">
                  <a:pos x="T2" y="T3"/>
                </a:cxn>
                <a:cxn ang="0">
                  <a:pos x="T4" y="T5"/>
                </a:cxn>
                <a:cxn ang="0">
                  <a:pos x="T6" y="T7"/>
                </a:cxn>
                <a:cxn ang="0">
                  <a:pos x="T8" y="T9"/>
                </a:cxn>
              </a:cxnLst>
              <a:rect l="0" t="0" r="r" b="b"/>
              <a:pathLst>
                <a:path w="428" h="629">
                  <a:moveTo>
                    <a:pt x="428" y="406"/>
                  </a:moveTo>
                  <a:lnTo>
                    <a:pt x="428" y="218"/>
                  </a:lnTo>
                  <a:lnTo>
                    <a:pt x="0" y="0"/>
                  </a:lnTo>
                  <a:lnTo>
                    <a:pt x="0" y="629"/>
                  </a:lnTo>
                  <a:lnTo>
                    <a:pt x="428" y="406"/>
                  </a:lnTo>
                  <a:close/>
                </a:path>
              </a:pathLst>
            </a:custGeom>
            <a:noFill/>
            <a:ln w="952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kern="400" baseline="0" dirty="0"/>
            </a:p>
          </p:txBody>
        </p:sp>
        <p:sp>
          <p:nvSpPr>
            <p:cNvPr id="88" name="Freeform 33"/>
            <p:cNvSpPr>
              <a:spLocks/>
            </p:cNvSpPr>
            <p:nvPr userDrawn="1"/>
          </p:nvSpPr>
          <p:spPr bwMode="auto">
            <a:xfrm>
              <a:off x="6260348" y="5500018"/>
              <a:ext cx="1041366" cy="1522378"/>
            </a:xfrm>
            <a:custGeom>
              <a:avLst/>
              <a:gdLst>
                <a:gd name="T0" fmla="*/ 642 w 642"/>
                <a:gd name="T1" fmla="*/ 629 h 939"/>
                <a:gd name="T2" fmla="*/ 642 w 642"/>
                <a:gd name="T3" fmla="*/ 0 h 939"/>
                <a:gd name="T4" fmla="*/ 0 w 642"/>
                <a:gd name="T5" fmla="*/ 306 h 939"/>
                <a:gd name="T6" fmla="*/ 0 w 642"/>
                <a:gd name="T7" fmla="*/ 608 h 939"/>
                <a:gd name="T8" fmla="*/ 642 w 642"/>
                <a:gd name="T9" fmla="*/ 939 h 939"/>
                <a:gd name="T10" fmla="*/ 642 w 642"/>
                <a:gd name="T11" fmla="*/ 629 h 939"/>
              </a:gdLst>
              <a:ahLst/>
              <a:cxnLst>
                <a:cxn ang="0">
                  <a:pos x="T0" y="T1"/>
                </a:cxn>
                <a:cxn ang="0">
                  <a:pos x="T2" y="T3"/>
                </a:cxn>
                <a:cxn ang="0">
                  <a:pos x="T4" y="T5"/>
                </a:cxn>
                <a:cxn ang="0">
                  <a:pos x="T6" y="T7"/>
                </a:cxn>
                <a:cxn ang="0">
                  <a:pos x="T8" y="T9"/>
                </a:cxn>
                <a:cxn ang="0">
                  <a:pos x="T10" y="T11"/>
                </a:cxn>
              </a:cxnLst>
              <a:rect l="0" t="0" r="r" b="b"/>
              <a:pathLst>
                <a:path w="642" h="939">
                  <a:moveTo>
                    <a:pt x="642" y="629"/>
                  </a:moveTo>
                  <a:lnTo>
                    <a:pt x="642" y="0"/>
                  </a:lnTo>
                  <a:lnTo>
                    <a:pt x="0" y="306"/>
                  </a:lnTo>
                  <a:lnTo>
                    <a:pt x="0" y="608"/>
                  </a:lnTo>
                  <a:lnTo>
                    <a:pt x="642" y="939"/>
                  </a:lnTo>
                  <a:lnTo>
                    <a:pt x="642" y="629"/>
                  </a:lnTo>
                  <a:close/>
                </a:path>
              </a:pathLst>
            </a:custGeom>
            <a:noFill/>
            <a:ln w="952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kern="400" baseline="0" dirty="0"/>
            </a:p>
          </p:txBody>
        </p:sp>
        <p:sp>
          <p:nvSpPr>
            <p:cNvPr id="89" name="Freeform 34"/>
            <p:cNvSpPr>
              <a:spLocks/>
            </p:cNvSpPr>
            <p:nvPr userDrawn="1"/>
          </p:nvSpPr>
          <p:spPr bwMode="auto">
            <a:xfrm>
              <a:off x="9038947" y="6386857"/>
              <a:ext cx="653693" cy="1016540"/>
            </a:xfrm>
            <a:custGeom>
              <a:avLst/>
              <a:gdLst>
                <a:gd name="T0" fmla="*/ 0 w 403"/>
                <a:gd name="T1" fmla="*/ 627 h 627"/>
                <a:gd name="T2" fmla="*/ 4 w 403"/>
                <a:gd name="T3" fmla="*/ 627 h 627"/>
                <a:gd name="T4" fmla="*/ 403 w 403"/>
                <a:gd name="T5" fmla="*/ 420 h 627"/>
                <a:gd name="T6" fmla="*/ 403 w 403"/>
                <a:gd name="T7" fmla="*/ 204 h 627"/>
                <a:gd name="T8" fmla="*/ 0 w 403"/>
                <a:gd name="T9" fmla="*/ 0 h 627"/>
                <a:gd name="T10" fmla="*/ 0 w 403"/>
                <a:gd name="T11" fmla="*/ 627 h 627"/>
              </a:gdLst>
              <a:ahLst/>
              <a:cxnLst>
                <a:cxn ang="0">
                  <a:pos x="T0" y="T1"/>
                </a:cxn>
                <a:cxn ang="0">
                  <a:pos x="T2" y="T3"/>
                </a:cxn>
                <a:cxn ang="0">
                  <a:pos x="T4" y="T5"/>
                </a:cxn>
                <a:cxn ang="0">
                  <a:pos x="T6" y="T7"/>
                </a:cxn>
                <a:cxn ang="0">
                  <a:pos x="T8" y="T9"/>
                </a:cxn>
                <a:cxn ang="0">
                  <a:pos x="T10" y="T11"/>
                </a:cxn>
              </a:cxnLst>
              <a:rect l="0" t="0" r="r" b="b"/>
              <a:pathLst>
                <a:path w="403" h="627">
                  <a:moveTo>
                    <a:pt x="0" y="627"/>
                  </a:moveTo>
                  <a:lnTo>
                    <a:pt x="4" y="627"/>
                  </a:lnTo>
                  <a:lnTo>
                    <a:pt x="403" y="420"/>
                  </a:lnTo>
                  <a:lnTo>
                    <a:pt x="403" y="204"/>
                  </a:lnTo>
                  <a:lnTo>
                    <a:pt x="0" y="0"/>
                  </a:lnTo>
                  <a:lnTo>
                    <a:pt x="0" y="627"/>
                  </a:lnTo>
                  <a:close/>
                </a:path>
              </a:pathLst>
            </a:custGeom>
            <a:noFill/>
            <a:ln w="952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kern="400" baseline="0" dirty="0"/>
            </a:p>
          </p:txBody>
        </p:sp>
        <p:sp>
          <p:nvSpPr>
            <p:cNvPr id="90" name="Freeform 35"/>
            <p:cNvSpPr>
              <a:spLocks/>
            </p:cNvSpPr>
            <p:nvPr userDrawn="1"/>
          </p:nvSpPr>
          <p:spPr bwMode="auto">
            <a:xfrm>
              <a:off x="2090017" y="5881019"/>
              <a:ext cx="694244" cy="1021404"/>
            </a:xfrm>
            <a:custGeom>
              <a:avLst/>
              <a:gdLst>
                <a:gd name="T0" fmla="*/ 428 w 428"/>
                <a:gd name="T1" fmla="*/ 406 h 630"/>
                <a:gd name="T2" fmla="*/ 428 w 428"/>
                <a:gd name="T3" fmla="*/ 218 h 630"/>
                <a:gd name="T4" fmla="*/ 0 w 428"/>
                <a:gd name="T5" fmla="*/ 0 h 630"/>
                <a:gd name="T6" fmla="*/ 0 w 428"/>
                <a:gd name="T7" fmla="*/ 630 h 630"/>
                <a:gd name="T8" fmla="*/ 428 w 428"/>
                <a:gd name="T9" fmla="*/ 406 h 630"/>
              </a:gdLst>
              <a:ahLst/>
              <a:cxnLst>
                <a:cxn ang="0">
                  <a:pos x="T0" y="T1"/>
                </a:cxn>
                <a:cxn ang="0">
                  <a:pos x="T2" y="T3"/>
                </a:cxn>
                <a:cxn ang="0">
                  <a:pos x="T4" y="T5"/>
                </a:cxn>
                <a:cxn ang="0">
                  <a:pos x="T6" y="T7"/>
                </a:cxn>
                <a:cxn ang="0">
                  <a:pos x="T8" y="T9"/>
                </a:cxn>
              </a:cxnLst>
              <a:rect l="0" t="0" r="r" b="b"/>
              <a:pathLst>
                <a:path w="428" h="630">
                  <a:moveTo>
                    <a:pt x="428" y="406"/>
                  </a:moveTo>
                  <a:lnTo>
                    <a:pt x="428" y="218"/>
                  </a:lnTo>
                  <a:lnTo>
                    <a:pt x="0" y="0"/>
                  </a:lnTo>
                  <a:lnTo>
                    <a:pt x="0" y="630"/>
                  </a:lnTo>
                  <a:lnTo>
                    <a:pt x="428" y="406"/>
                  </a:lnTo>
                  <a:close/>
                </a:path>
              </a:pathLst>
            </a:custGeom>
            <a:noFill/>
            <a:ln w="952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kern="400" baseline="0" dirty="0"/>
            </a:p>
          </p:txBody>
        </p:sp>
        <p:sp>
          <p:nvSpPr>
            <p:cNvPr id="91" name="Freeform 36"/>
            <p:cNvSpPr>
              <a:spLocks/>
            </p:cNvSpPr>
            <p:nvPr userDrawn="1"/>
          </p:nvSpPr>
          <p:spPr bwMode="auto">
            <a:xfrm>
              <a:off x="2784261" y="5245478"/>
              <a:ext cx="1044610" cy="1522378"/>
            </a:xfrm>
            <a:custGeom>
              <a:avLst/>
              <a:gdLst>
                <a:gd name="T0" fmla="*/ 644 w 644"/>
                <a:gd name="T1" fmla="*/ 629 h 939"/>
                <a:gd name="T2" fmla="*/ 644 w 644"/>
                <a:gd name="T3" fmla="*/ 0 h 939"/>
                <a:gd name="T4" fmla="*/ 0 w 644"/>
                <a:gd name="T5" fmla="*/ 306 h 939"/>
                <a:gd name="T6" fmla="*/ 0 w 644"/>
                <a:gd name="T7" fmla="*/ 610 h 939"/>
                <a:gd name="T8" fmla="*/ 644 w 644"/>
                <a:gd name="T9" fmla="*/ 939 h 939"/>
                <a:gd name="T10" fmla="*/ 644 w 644"/>
                <a:gd name="T11" fmla="*/ 629 h 939"/>
              </a:gdLst>
              <a:ahLst/>
              <a:cxnLst>
                <a:cxn ang="0">
                  <a:pos x="T0" y="T1"/>
                </a:cxn>
                <a:cxn ang="0">
                  <a:pos x="T2" y="T3"/>
                </a:cxn>
                <a:cxn ang="0">
                  <a:pos x="T4" y="T5"/>
                </a:cxn>
                <a:cxn ang="0">
                  <a:pos x="T6" y="T7"/>
                </a:cxn>
                <a:cxn ang="0">
                  <a:pos x="T8" y="T9"/>
                </a:cxn>
                <a:cxn ang="0">
                  <a:pos x="T10" y="T11"/>
                </a:cxn>
              </a:cxnLst>
              <a:rect l="0" t="0" r="r" b="b"/>
              <a:pathLst>
                <a:path w="644" h="939">
                  <a:moveTo>
                    <a:pt x="644" y="629"/>
                  </a:moveTo>
                  <a:lnTo>
                    <a:pt x="644" y="0"/>
                  </a:lnTo>
                  <a:lnTo>
                    <a:pt x="0" y="306"/>
                  </a:lnTo>
                  <a:lnTo>
                    <a:pt x="0" y="610"/>
                  </a:lnTo>
                  <a:lnTo>
                    <a:pt x="644" y="939"/>
                  </a:lnTo>
                  <a:lnTo>
                    <a:pt x="644" y="629"/>
                  </a:lnTo>
                  <a:close/>
                </a:path>
              </a:pathLst>
            </a:custGeom>
            <a:noFill/>
            <a:ln w="952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kern="400" baseline="0" dirty="0"/>
            </a:p>
          </p:txBody>
        </p:sp>
        <p:sp>
          <p:nvSpPr>
            <p:cNvPr id="92" name="Freeform 37"/>
            <p:cNvSpPr>
              <a:spLocks/>
            </p:cNvSpPr>
            <p:nvPr userDrawn="1"/>
          </p:nvSpPr>
          <p:spPr bwMode="auto">
            <a:xfrm>
              <a:off x="2083528" y="7400155"/>
              <a:ext cx="6488" cy="3243"/>
            </a:xfrm>
            <a:custGeom>
              <a:avLst/>
              <a:gdLst>
                <a:gd name="T0" fmla="*/ 0 w 4"/>
                <a:gd name="T1" fmla="*/ 2 h 2"/>
                <a:gd name="T2" fmla="*/ 4 w 4"/>
                <a:gd name="T3" fmla="*/ 2 h 2"/>
                <a:gd name="T4" fmla="*/ 4 w 4"/>
                <a:gd name="T5" fmla="*/ 0 h 2"/>
                <a:gd name="T6" fmla="*/ 0 w 4"/>
                <a:gd name="T7" fmla="*/ 2 h 2"/>
              </a:gdLst>
              <a:ahLst/>
              <a:cxnLst>
                <a:cxn ang="0">
                  <a:pos x="T0" y="T1"/>
                </a:cxn>
                <a:cxn ang="0">
                  <a:pos x="T2" y="T3"/>
                </a:cxn>
                <a:cxn ang="0">
                  <a:pos x="T4" y="T5"/>
                </a:cxn>
                <a:cxn ang="0">
                  <a:pos x="T6" y="T7"/>
                </a:cxn>
              </a:cxnLst>
              <a:rect l="0" t="0" r="r" b="b"/>
              <a:pathLst>
                <a:path w="4" h="2">
                  <a:moveTo>
                    <a:pt x="0" y="2"/>
                  </a:moveTo>
                  <a:lnTo>
                    <a:pt x="4" y="2"/>
                  </a:lnTo>
                  <a:lnTo>
                    <a:pt x="4" y="0"/>
                  </a:lnTo>
                  <a:lnTo>
                    <a:pt x="0" y="2"/>
                  </a:lnTo>
                  <a:close/>
                </a:path>
              </a:pathLst>
            </a:custGeom>
            <a:solidFill>
              <a:srgbClr val="F26522"/>
            </a:solidFill>
            <a:ln w="952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kern="400" baseline="0" dirty="0"/>
            </a:p>
          </p:txBody>
        </p:sp>
        <p:sp>
          <p:nvSpPr>
            <p:cNvPr id="93" name="Freeform 38"/>
            <p:cNvSpPr>
              <a:spLocks/>
            </p:cNvSpPr>
            <p:nvPr userDrawn="1"/>
          </p:nvSpPr>
          <p:spPr bwMode="auto">
            <a:xfrm>
              <a:off x="9038947" y="7403397"/>
              <a:ext cx="6488" cy="3243"/>
            </a:xfrm>
            <a:custGeom>
              <a:avLst/>
              <a:gdLst>
                <a:gd name="T0" fmla="*/ 4 w 4"/>
                <a:gd name="T1" fmla="*/ 0 h 2"/>
                <a:gd name="T2" fmla="*/ 0 w 4"/>
                <a:gd name="T3" fmla="*/ 0 h 2"/>
                <a:gd name="T4" fmla="*/ 0 w 4"/>
                <a:gd name="T5" fmla="*/ 2 h 2"/>
                <a:gd name="T6" fmla="*/ 4 w 4"/>
                <a:gd name="T7" fmla="*/ 0 h 2"/>
              </a:gdLst>
              <a:ahLst/>
              <a:cxnLst>
                <a:cxn ang="0">
                  <a:pos x="T0" y="T1"/>
                </a:cxn>
                <a:cxn ang="0">
                  <a:pos x="T2" y="T3"/>
                </a:cxn>
                <a:cxn ang="0">
                  <a:pos x="T4" y="T5"/>
                </a:cxn>
                <a:cxn ang="0">
                  <a:pos x="T6" y="T7"/>
                </a:cxn>
              </a:cxnLst>
              <a:rect l="0" t="0" r="r" b="b"/>
              <a:pathLst>
                <a:path w="4" h="2">
                  <a:moveTo>
                    <a:pt x="4" y="0"/>
                  </a:moveTo>
                  <a:lnTo>
                    <a:pt x="0" y="0"/>
                  </a:lnTo>
                  <a:lnTo>
                    <a:pt x="0" y="2"/>
                  </a:lnTo>
                  <a:lnTo>
                    <a:pt x="4" y="0"/>
                  </a:lnTo>
                  <a:close/>
                </a:path>
              </a:pathLst>
            </a:custGeom>
            <a:solidFill>
              <a:srgbClr val="FF179E"/>
            </a:solidFill>
            <a:ln w="952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kern="400" baseline="0" dirty="0"/>
            </a:p>
          </p:txBody>
        </p:sp>
      </p:grpSp>
    </p:spTree>
    <p:extLst>
      <p:ext uri="{BB962C8B-B14F-4D97-AF65-F5344CB8AC3E}">
        <p14:creationId xmlns:p14="http://schemas.microsoft.com/office/powerpoint/2010/main" val="4096993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Enter Title</a:t>
            </a:r>
          </a:p>
        </p:txBody>
      </p:sp>
      <p:sp>
        <p:nvSpPr>
          <p:cNvPr id="4" name="Text Placeholder 3"/>
          <p:cNvSpPr>
            <a:spLocks noGrp="1"/>
          </p:cNvSpPr>
          <p:nvPr>
            <p:ph type="body" sz="quarter" idx="10" hasCustomPrompt="1"/>
          </p:nvPr>
        </p:nvSpPr>
        <p:spPr>
          <a:xfrm>
            <a:off x="685800" y="1009400"/>
            <a:ext cx="8686800" cy="228600"/>
          </a:xfrm>
        </p:spPr>
        <p:txBody>
          <a:bodyPr/>
          <a:lstStyle>
            <a:lvl1pPr marL="0" indent="0">
              <a:lnSpc>
                <a:spcPts val="1800"/>
              </a:lnSpc>
              <a:spcAft>
                <a:spcPts val="0"/>
              </a:spcAft>
              <a:buNone/>
              <a:defRPr sz="1500">
                <a:solidFill>
                  <a:schemeClr val="tx2"/>
                </a:solidFill>
              </a:defRPr>
            </a:lvl1pPr>
            <a:lvl2pPr marL="203765" indent="0">
              <a:buNone/>
              <a:defRPr/>
            </a:lvl2pPr>
            <a:lvl3pPr marL="427906" indent="0">
              <a:buNone/>
              <a:defRPr/>
            </a:lvl3pPr>
            <a:lvl4pPr marL="611295" indent="0">
              <a:buNone/>
              <a:defRPr/>
            </a:lvl4pPr>
            <a:lvl5pPr marL="835436" indent="0">
              <a:buNone/>
              <a:defRPr/>
            </a:lvl5pPr>
          </a:lstStyle>
          <a:p>
            <a:pPr lvl="0"/>
            <a:r>
              <a:rPr lang="en-US" dirty="0"/>
              <a:t>Click to Enter Subtitle</a:t>
            </a:r>
          </a:p>
        </p:txBody>
      </p:sp>
      <p:sp>
        <p:nvSpPr>
          <p:cNvPr id="13" name="Text Placeholder 12"/>
          <p:cNvSpPr>
            <a:spLocks noGrp="1"/>
          </p:cNvSpPr>
          <p:nvPr>
            <p:ph type="body" sz="quarter" idx="11" hasCustomPrompt="1"/>
          </p:nvPr>
        </p:nvSpPr>
        <p:spPr>
          <a:xfrm>
            <a:off x="685800" y="1975104"/>
            <a:ext cx="8686800" cy="4846320"/>
          </a:xfrm>
        </p:spPr>
        <p:txBody>
          <a:bodyPr/>
          <a:lstStyle>
            <a:lvl1pPr>
              <a:defRPr/>
            </a:lvl1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99593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631444"/>
            <a:ext cx="8686800" cy="365760"/>
          </a:xfrm>
        </p:spPr>
        <p:txBody>
          <a:bodyPr/>
          <a:lstStyle>
            <a:lvl1pPr>
              <a:defRPr/>
            </a:lvl1pPr>
          </a:lstStyle>
          <a:p>
            <a:r>
              <a:rPr lang="en-US" dirty="0"/>
              <a:t>Click to Enter Title</a:t>
            </a:r>
          </a:p>
        </p:txBody>
      </p:sp>
      <p:sp>
        <p:nvSpPr>
          <p:cNvPr id="4" name="Text Placeholder 3"/>
          <p:cNvSpPr>
            <a:spLocks noGrp="1"/>
          </p:cNvSpPr>
          <p:nvPr>
            <p:ph type="body" sz="quarter" idx="10" hasCustomPrompt="1"/>
          </p:nvPr>
        </p:nvSpPr>
        <p:spPr>
          <a:xfrm>
            <a:off x="685800" y="1005840"/>
            <a:ext cx="8686800" cy="228600"/>
          </a:xfrm>
        </p:spPr>
        <p:txBody>
          <a:bodyPr/>
          <a:lstStyle>
            <a:lvl1pPr marL="0" indent="0">
              <a:lnSpc>
                <a:spcPts val="1800"/>
              </a:lnSpc>
              <a:spcAft>
                <a:spcPts val="0"/>
              </a:spcAft>
              <a:buNone/>
              <a:defRPr sz="1500">
                <a:solidFill>
                  <a:schemeClr val="tx2"/>
                </a:solidFill>
              </a:defRPr>
            </a:lvl1pPr>
            <a:lvl2pPr marL="203765" indent="0">
              <a:buNone/>
              <a:defRPr/>
            </a:lvl2pPr>
            <a:lvl3pPr marL="427906" indent="0">
              <a:buNone/>
              <a:defRPr/>
            </a:lvl3pPr>
            <a:lvl4pPr marL="611295" indent="0">
              <a:buNone/>
              <a:defRPr/>
            </a:lvl4pPr>
            <a:lvl5pPr marL="835436" indent="0">
              <a:buNone/>
              <a:defRPr/>
            </a:lvl5pPr>
          </a:lstStyle>
          <a:p>
            <a:pPr lvl="0"/>
            <a:r>
              <a:rPr lang="en-US" dirty="0"/>
              <a:t>Click to Enter Subtitle</a:t>
            </a:r>
          </a:p>
        </p:txBody>
      </p:sp>
      <p:sp>
        <p:nvSpPr>
          <p:cNvPr id="13" name="Text Placeholder 12"/>
          <p:cNvSpPr>
            <a:spLocks noGrp="1"/>
          </p:cNvSpPr>
          <p:nvPr userDrawn="1">
            <p:ph type="body" sz="quarter" idx="11"/>
          </p:nvPr>
        </p:nvSpPr>
        <p:spPr>
          <a:xfrm>
            <a:off x="685800" y="1975104"/>
            <a:ext cx="5029200" cy="48463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Picture Placeholder 3"/>
          <p:cNvSpPr>
            <a:spLocks noGrp="1"/>
          </p:cNvSpPr>
          <p:nvPr userDrawn="1">
            <p:ph type="pic" sz="quarter" idx="12" hasCustomPrompt="1"/>
          </p:nvPr>
        </p:nvSpPr>
        <p:spPr>
          <a:xfrm>
            <a:off x="6629400" y="2011680"/>
            <a:ext cx="2743200" cy="4061178"/>
          </a:xfrm>
          <a:blipFill>
            <a:blip r:embed="rId2"/>
            <a:stretch>
              <a:fillRect/>
            </a:stretch>
          </a:blipFill>
        </p:spPr>
        <p:txBody>
          <a:bodyPr lIns="101882" tIns="2190473" anchor="t" anchorCtr="0"/>
          <a:lstStyle>
            <a:lvl1pPr marL="0" indent="0" algn="ctr">
              <a:buNone/>
              <a:defRPr kern="400" baseline="0">
                <a:solidFill>
                  <a:schemeClr val="accent4"/>
                </a:solidFill>
              </a:defRPr>
            </a:lvl1pPr>
          </a:lstStyle>
          <a:p>
            <a:r>
              <a:rPr lang="en-US" dirty="0"/>
              <a:t>Click the icon to add an image</a:t>
            </a:r>
          </a:p>
        </p:txBody>
      </p:sp>
    </p:spTree>
    <p:extLst>
      <p:ext uri="{BB962C8B-B14F-4D97-AF65-F5344CB8AC3E}">
        <p14:creationId xmlns:p14="http://schemas.microsoft.com/office/powerpoint/2010/main" val="2148921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85800" y="630936"/>
            <a:ext cx="8686800" cy="365760"/>
          </a:xfrm>
        </p:spPr>
        <p:txBody>
          <a:bodyPr/>
          <a:lstStyle>
            <a:lvl1pPr>
              <a:defRPr kern="400" baseline="0"/>
            </a:lvl1pPr>
          </a:lstStyle>
          <a:p>
            <a:r>
              <a:rPr lang="en-US" dirty="0"/>
              <a:t>Click to Enter Title</a:t>
            </a:r>
          </a:p>
        </p:txBody>
      </p:sp>
      <p:sp>
        <p:nvSpPr>
          <p:cNvPr id="15" name="Picture Placeholder 14"/>
          <p:cNvSpPr>
            <a:spLocks noGrp="1" noChangeAspect="1"/>
          </p:cNvSpPr>
          <p:nvPr>
            <p:ph type="pic" sz="quarter" idx="10"/>
          </p:nvPr>
        </p:nvSpPr>
        <p:spPr>
          <a:xfrm>
            <a:off x="685800" y="1379273"/>
            <a:ext cx="774551" cy="914400"/>
          </a:xfrm>
        </p:spPr>
        <p:txBody>
          <a:bodyPr/>
          <a:lstStyle>
            <a:lvl1pPr marL="0" indent="0">
              <a:buNone/>
              <a:defRPr sz="1000" kern="400" baseline="0">
                <a:solidFill>
                  <a:srgbClr val="E91BE9"/>
                </a:solidFill>
              </a:defRPr>
            </a:lvl1pPr>
          </a:lstStyle>
          <a:p>
            <a:endParaRPr lang="en-US" dirty="0"/>
          </a:p>
        </p:txBody>
      </p:sp>
      <p:cxnSp>
        <p:nvCxnSpPr>
          <p:cNvPr id="17" name="Straight Connector 16"/>
          <p:cNvCxnSpPr/>
          <p:nvPr userDrawn="1"/>
        </p:nvCxnSpPr>
        <p:spPr>
          <a:xfrm>
            <a:off x="685800" y="1255776"/>
            <a:ext cx="86868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685800" y="4423239"/>
            <a:ext cx="86868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Text Placeholder 19"/>
          <p:cNvSpPr>
            <a:spLocks noGrp="1"/>
          </p:cNvSpPr>
          <p:nvPr>
            <p:ph type="body" sz="quarter" idx="11" hasCustomPrompt="1"/>
          </p:nvPr>
        </p:nvSpPr>
        <p:spPr>
          <a:xfrm>
            <a:off x="685800" y="2372464"/>
            <a:ext cx="1965960" cy="476707"/>
          </a:xfrm>
        </p:spPr>
        <p:txBody>
          <a:bodyPr/>
          <a:lstStyle>
            <a:lvl1pPr marL="0" indent="0">
              <a:lnSpc>
                <a:spcPts val="1200"/>
              </a:lnSpc>
              <a:spcAft>
                <a:spcPts val="0"/>
              </a:spcAft>
              <a:buNone/>
              <a:defRPr sz="900" kern="400" baseline="0"/>
            </a:lvl1pPr>
            <a:lvl2pPr marL="203765" indent="0">
              <a:lnSpc>
                <a:spcPts val="1337"/>
              </a:lnSpc>
              <a:buNone/>
              <a:defRPr sz="1000"/>
            </a:lvl2pPr>
            <a:lvl3pPr marL="427906" indent="0">
              <a:lnSpc>
                <a:spcPts val="1337"/>
              </a:lnSpc>
              <a:buNone/>
              <a:defRPr sz="1000"/>
            </a:lvl3pPr>
            <a:lvl4pPr marL="611295" indent="0">
              <a:lnSpc>
                <a:spcPts val="1337"/>
              </a:lnSpc>
              <a:buNone/>
              <a:defRPr sz="1000"/>
            </a:lvl4pPr>
            <a:lvl5pPr marL="835436" indent="0">
              <a:lnSpc>
                <a:spcPts val="1337"/>
              </a:lnSpc>
              <a:buNone/>
              <a:defRPr sz="1000"/>
            </a:lvl5pPr>
          </a:lstStyle>
          <a:p>
            <a:pPr lvl="0"/>
            <a:r>
              <a:rPr lang="en-US" dirty="0"/>
              <a:t>Enter Name (Apply Bold) </a:t>
            </a:r>
            <a:br>
              <a:rPr lang="en-US" dirty="0"/>
            </a:br>
            <a:r>
              <a:rPr lang="en-US" dirty="0"/>
              <a:t>Enter Title(s) (Regular)</a:t>
            </a:r>
            <a:br>
              <a:rPr lang="en-US" dirty="0"/>
            </a:br>
            <a:r>
              <a:rPr lang="en-US" dirty="0"/>
              <a:t>Enter Title(s) (Regular)</a:t>
            </a:r>
          </a:p>
        </p:txBody>
      </p:sp>
      <p:sp>
        <p:nvSpPr>
          <p:cNvPr id="22" name="Text Placeholder 21"/>
          <p:cNvSpPr>
            <a:spLocks noGrp="1"/>
          </p:cNvSpPr>
          <p:nvPr>
            <p:ph type="body" sz="quarter" idx="12" hasCustomPrompt="1"/>
          </p:nvPr>
        </p:nvSpPr>
        <p:spPr>
          <a:xfrm>
            <a:off x="606697" y="2976716"/>
            <a:ext cx="1965960" cy="1036320"/>
          </a:xfrm>
        </p:spPr>
        <p:txBody>
          <a:bodyPr/>
          <a:lstStyle>
            <a:lvl1pPr marL="82296" indent="-82296">
              <a:lnSpc>
                <a:spcPts val="1000"/>
              </a:lnSpc>
              <a:spcAft>
                <a:spcPts val="300"/>
              </a:spcAft>
              <a:defRPr sz="750" kern="400" baseline="0"/>
            </a:lvl1pPr>
            <a:lvl2pPr>
              <a:lnSpc>
                <a:spcPts val="1114"/>
              </a:lnSpc>
              <a:spcAft>
                <a:spcPts val="334"/>
              </a:spcAft>
              <a:defRPr sz="800"/>
            </a:lvl2pPr>
            <a:lvl3pPr>
              <a:lnSpc>
                <a:spcPts val="1114"/>
              </a:lnSpc>
              <a:spcAft>
                <a:spcPts val="334"/>
              </a:spcAft>
              <a:defRPr sz="800"/>
            </a:lvl3pPr>
            <a:lvl4pPr>
              <a:lnSpc>
                <a:spcPts val="1114"/>
              </a:lnSpc>
              <a:spcAft>
                <a:spcPts val="334"/>
              </a:spcAft>
              <a:defRPr sz="800"/>
            </a:lvl4pPr>
            <a:lvl5pPr>
              <a:lnSpc>
                <a:spcPts val="1114"/>
              </a:lnSpc>
              <a:spcAft>
                <a:spcPts val="334"/>
              </a:spcAft>
              <a:defRPr sz="800"/>
            </a:lvl5pPr>
          </a:lstStyle>
          <a:p>
            <a:pPr lvl="0"/>
            <a:r>
              <a:rPr lang="en-US" dirty="0"/>
              <a:t>Click to enter text</a:t>
            </a:r>
          </a:p>
        </p:txBody>
      </p:sp>
      <p:sp>
        <p:nvSpPr>
          <p:cNvPr id="23" name="Picture Placeholder 14"/>
          <p:cNvSpPr>
            <a:spLocks noGrp="1" noChangeAspect="1"/>
          </p:cNvSpPr>
          <p:nvPr>
            <p:ph type="pic" sz="quarter" idx="13"/>
          </p:nvPr>
        </p:nvSpPr>
        <p:spPr>
          <a:xfrm>
            <a:off x="2927350" y="1379273"/>
            <a:ext cx="774551" cy="914400"/>
          </a:xfrm>
        </p:spPr>
        <p:txBody>
          <a:bodyPr/>
          <a:lstStyle>
            <a:lvl1pPr marL="0" indent="0">
              <a:buNone/>
              <a:defRPr sz="1000" kern="400" baseline="0">
                <a:solidFill>
                  <a:srgbClr val="E91BE9"/>
                </a:solidFill>
              </a:defRPr>
            </a:lvl1pPr>
          </a:lstStyle>
          <a:p>
            <a:endParaRPr lang="en-US" dirty="0"/>
          </a:p>
        </p:txBody>
      </p:sp>
      <p:sp>
        <p:nvSpPr>
          <p:cNvPr id="24" name="Picture Placeholder 14"/>
          <p:cNvSpPr>
            <a:spLocks noGrp="1" noChangeAspect="1"/>
          </p:cNvSpPr>
          <p:nvPr>
            <p:ph type="pic" sz="quarter" idx="14"/>
          </p:nvPr>
        </p:nvSpPr>
        <p:spPr>
          <a:xfrm>
            <a:off x="5168900" y="1379273"/>
            <a:ext cx="774551" cy="914400"/>
          </a:xfrm>
        </p:spPr>
        <p:txBody>
          <a:bodyPr/>
          <a:lstStyle>
            <a:lvl1pPr marL="0" indent="0">
              <a:buNone/>
              <a:defRPr sz="1000" kern="400" baseline="0">
                <a:solidFill>
                  <a:srgbClr val="E91BE9"/>
                </a:solidFill>
              </a:defRPr>
            </a:lvl1pPr>
          </a:lstStyle>
          <a:p>
            <a:endParaRPr lang="en-US" dirty="0"/>
          </a:p>
        </p:txBody>
      </p:sp>
      <p:sp>
        <p:nvSpPr>
          <p:cNvPr id="25" name="Picture Placeholder 14"/>
          <p:cNvSpPr>
            <a:spLocks noGrp="1" noChangeAspect="1"/>
          </p:cNvSpPr>
          <p:nvPr>
            <p:ph type="pic" sz="quarter" idx="15"/>
          </p:nvPr>
        </p:nvSpPr>
        <p:spPr>
          <a:xfrm>
            <a:off x="7410450" y="1379273"/>
            <a:ext cx="774551" cy="914400"/>
          </a:xfrm>
        </p:spPr>
        <p:txBody>
          <a:bodyPr/>
          <a:lstStyle>
            <a:lvl1pPr marL="0" indent="0">
              <a:buNone/>
              <a:defRPr sz="1000" kern="400" baseline="0">
                <a:solidFill>
                  <a:srgbClr val="E91BE9"/>
                </a:solidFill>
              </a:defRPr>
            </a:lvl1pPr>
          </a:lstStyle>
          <a:p>
            <a:endParaRPr lang="en-US" dirty="0"/>
          </a:p>
        </p:txBody>
      </p:sp>
      <p:sp>
        <p:nvSpPr>
          <p:cNvPr id="26" name="Text Placeholder 19"/>
          <p:cNvSpPr>
            <a:spLocks noGrp="1"/>
          </p:cNvSpPr>
          <p:nvPr>
            <p:ph type="body" sz="quarter" idx="16" hasCustomPrompt="1"/>
          </p:nvPr>
        </p:nvSpPr>
        <p:spPr>
          <a:xfrm>
            <a:off x="2927350" y="2372464"/>
            <a:ext cx="1965960" cy="476707"/>
          </a:xfrm>
        </p:spPr>
        <p:txBody>
          <a:bodyPr/>
          <a:lstStyle>
            <a:lvl1pPr marL="0" indent="0">
              <a:lnSpc>
                <a:spcPts val="1200"/>
              </a:lnSpc>
              <a:spcAft>
                <a:spcPts val="0"/>
              </a:spcAft>
              <a:buNone/>
              <a:defRPr sz="900" kern="400" baseline="0"/>
            </a:lvl1pPr>
            <a:lvl2pPr marL="203765" indent="0">
              <a:lnSpc>
                <a:spcPts val="1337"/>
              </a:lnSpc>
              <a:buNone/>
              <a:defRPr sz="1000"/>
            </a:lvl2pPr>
            <a:lvl3pPr marL="427906" indent="0">
              <a:lnSpc>
                <a:spcPts val="1337"/>
              </a:lnSpc>
              <a:buNone/>
              <a:defRPr sz="1000"/>
            </a:lvl3pPr>
            <a:lvl4pPr marL="611295" indent="0">
              <a:lnSpc>
                <a:spcPts val="1337"/>
              </a:lnSpc>
              <a:buNone/>
              <a:defRPr sz="1000"/>
            </a:lvl4pPr>
            <a:lvl5pPr marL="835436" indent="0">
              <a:lnSpc>
                <a:spcPts val="1337"/>
              </a:lnSpc>
              <a:buNone/>
              <a:defRPr sz="1000"/>
            </a:lvl5pPr>
          </a:lstStyle>
          <a:p>
            <a:pPr lvl="0"/>
            <a:r>
              <a:rPr lang="en-US" dirty="0"/>
              <a:t>Enter Name (Apply Bold) </a:t>
            </a:r>
            <a:br>
              <a:rPr lang="en-US" dirty="0"/>
            </a:br>
            <a:r>
              <a:rPr lang="en-US" dirty="0"/>
              <a:t>Enter Title(s) (Regular)</a:t>
            </a:r>
            <a:br>
              <a:rPr lang="en-US" dirty="0"/>
            </a:br>
            <a:r>
              <a:rPr lang="en-US" dirty="0"/>
              <a:t>Enter Title(s) (Regular)</a:t>
            </a:r>
          </a:p>
        </p:txBody>
      </p:sp>
      <p:sp>
        <p:nvSpPr>
          <p:cNvPr id="27" name="Text Placeholder 21"/>
          <p:cNvSpPr>
            <a:spLocks noGrp="1"/>
          </p:cNvSpPr>
          <p:nvPr>
            <p:ph type="body" sz="quarter" idx="17" hasCustomPrompt="1"/>
          </p:nvPr>
        </p:nvSpPr>
        <p:spPr>
          <a:xfrm>
            <a:off x="2846364" y="2976716"/>
            <a:ext cx="1965960" cy="1036320"/>
          </a:xfrm>
        </p:spPr>
        <p:txBody>
          <a:bodyPr/>
          <a:lstStyle>
            <a:lvl1pPr marL="82296" indent="-82296">
              <a:lnSpc>
                <a:spcPts val="1000"/>
              </a:lnSpc>
              <a:spcAft>
                <a:spcPts val="300"/>
              </a:spcAft>
              <a:defRPr sz="750" kern="400" baseline="0"/>
            </a:lvl1pPr>
            <a:lvl2pPr>
              <a:lnSpc>
                <a:spcPts val="1114"/>
              </a:lnSpc>
              <a:spcAft>
                <a:spcPts val="334"/>
              </a:spcAft>
              <a:defRPr sz="800"/>
            </a:lvl2pPr>
            <a:lvl3pPr>
              <a:lnSpc>
                <a:spcPts val="1114"/>
              </a:lnSpc>
              <a:spcAft>
                <a:spcPts val="334"/>
              </a:spcAft>
              <a:defRPr sz="800"/>
            </a:lvl3pPr>
            <a:lvl4pPr>
              <a:lnSpc>
                <a:spcPts val="1114"/>
              </a:lnSpc>
              <a:spcAft>
                <a:spcPts val="334"/>
              </a:spcAft>
              <a:defRPr sz="800"/>
            </a:lvl4pPr>
            <a:lvl5pPr>
              <a:lnSpc>
                <a:spcPts val="1114"/>
              </a:lnSpc>
              <a:spcAft>
                <a:spcPts val="334"/>
              </a:spcAft>
              <a:defRPr sz="800"/>
            </a:lvl5pPr>
          </a:lstStyle>
          <a:p>
            <a:pPr lvl="0"/>
            <a:r>
              <a:rPr lang="en-US" dirty="0"/>
              <a:t>Click to enter text</a:t>
            </a:r>
          </a:p>
        </p:txBody>
      </p:sp>
      <p:sp>
        <p:nvSpPr>
          <p:cNvPr id="28" name="Text Placeholder 19"/>
          <p:cNvSpPr>
            <a:spLocks noGrp="1"/>
          </p:cNvSpPr>
          <p:nvPr>
            <p:ph type="body" sz="quarter" idx="18" hasCustomPrompt="1"/>
          </p:nvPr>
        </p:nvSpPr>
        <p:spPr>
          <a:xfrm>
            <a:off x="5168900" y="2372464"/>
            <a:ext cx="1965960" cy="476707"/>
          </a:xfrm>
        </p:spPr>
        <p:txBody>
          <a:bodyPr/>
          <a:lstStyle>
            <a:lvl1pPr marL="0" indent="0">
              <a:lnSpc>
                <a:spcPts val="1200"/>
              </a:lnSpc>
              <a:spcAft>
                <a:spcPts val="0"/>
              </a:spcAft>
              <a:buNone/>
              <a:defRPr sz="900" kern="400" baseline="0"/>
            </a:lvl1pPr>
            <a:lvl2pPr marL="203765" indent="0">
              <a:lnSpc>
                <a:spcPts val="1337"/>
              </a:lnSpc>
              <a:buNone/>
              <a:defRPr sz="1000"/>
            </a:lvl2pPr>
            <a:lvl3pPr marL="427906" indent="0">
              <a:lnSpc>
                <a:spcPts val="1337"/>
              </a:lnSpc>
              <a:buNone/>
              <a:defRPr sz="1000"/>
            </a:lvl3pPr>
            <a:lvl4pPr marL="611295" indent="0">
              <a:lnSpc>
                <a:spcPts val="1337"/>
              </a:lnSpc>
              <a:buNone/>
              <a:defRPr sz="1000"/>
            </a:lvl4pPr>
            <a:lvl5pPr marL="835436" indent="0">
              <a:lnSpc>
                <a:spcPts val="1337"/>
              </a:lnSpc>
              <a:buNone/>
              <a:defRPr sz="1000"/>
            </a:lvl5pPr>
          </a:lstStyle>
          <a:p>
            <a:pPr lvl="0"/>
            <a:r>
              <a:rPr lang="en-US" dirty="0"/>
              <a:t>Enter Name (Apply Bold) </a:t>
            </a:r>
            <a:br>
              <a:rPr lang="en-US" dirty="0"/>
            </a:br>
            <a:r>
              <a:rPr lang="en-US" dirty="0"/>
              <a:t>Enter Title(s) (Regular)</a:t>
            </a:r>
            <a:br>
              <a:rPr lang="en-US" dirty="0"/>
            </a:br>
            <a:r>
              <a:rPr lang="en-US" dirty="0"/>
              <a:t>Enter Title(s) (Regular)</a:t>
            </a:r>
          </a:p>
        </p:txBody>
      </p:sp>
      <p:sp>
        <p:nvSpPr>
          <p:cNvPr id="29" name="Text Placeholder 21"/>
          <p:cNvSpPr>
            <a:spLocks noGrp="1"/>
          </p:cNvSpPr>
          <p:nvPr>
            <p:ph type="body" sz="quarter" idx="19" hasCustomPrompt="1"/>
          </p:nvPr>
        </p:nvSpPr>
        <p:spPr>
          <a:xfrm>
            <a:off x="5087914" y="2976716"/>
            <a:ext cx="1965960" cy="1036320"/>
          </a:xfrm>
        </p:spPr>
        <p:txBody>
          <a:bodyPr/>
          <a:lstStyle>
            <a:lvl1pPr marL="82296" indent="-82296">
              <a:lnSpc>
                <a:spcPts val="1000"/>
              </a:lnSpc>
              <a:spcAft>
                <a:spcPts val="300"/>
              </a:spcAft>
              <a:defRPr sz="750" kern="400" baseline="0"/>
            </a:lvl1pPr>
            <a:lvl2pPr>
              <a:lnSpc>
                <a:spcPts val="1114"/>
              </a:lnSpc>
              <a:spcAft>
                <a:spcPts val="334"/>
              </a:spcAft>
              <a:defRPr sz="800"/>
            </a:lvl2pPr>
            <a:lvl3pPr>
              <a:lnSpc>
                <a:spcPts val="1114"/>
              </a:lnSpc>
              <a:spcAft>
                <a:spcPts val="334"/>
              </a:spcAft>
              <a:defRPr sz="800"/>
            </a:lvl3pPr>
            <a:lvl4pPr>
              <a:lnSpc>
                <a:spcPts val="1114"/>
              </a:lnSpc>
              <a:spcAft>
                <a:spcPts val="334"/>
              </a:spcAft>
              <a:defRPr sz="800"/>
            </a:lvl4pPr>
            <a:lvl5pPr>
              <a:lnSpc>
                <a:spcPts val="1114"/>
              </a:lnSpc>
              <a:spcAft>
                <a:spcPts val="334"/>
              </a:spcAft>
              <a:defRPr sz="800"/>
            </a:lvl5pPr>
          </a:lstStyle>
          <a:p>
            <a:pPr lvl="0"/>
            <a:r>
              <a:rPr lang="en-US" dirty="0"/>
              <a:t>Click to enter text</a:t>
            </a:r>
          </a:p>
        </p:txBody>
      </p:sp>
      <p:sp>
        <p:nvSpPr>
          <p:cNvPr id="30" name="Text Placeholder 19"/>
          <p:cNvSpPr>
            <a:spLocks noGrp="1"/>
          </p:cNvSpPr>
          <p:nvPr>
            <p:ph type="body" sz="quarter" idx="20" hasCustomPrompt="1"/>
          </p:nvPr>
        </p:nvSpPr>
        <p:spPr>
          <a:xfrm>
            <a:off x="7410450" y="2372464"/>
            <a:ext cx="1965960" cy="476707"/>
          </a:xfrm>
        </p:spPr>
        <p:txBody>
          <a:bodyPr/>
          <a:lstStyle>
            <a:lvl1pPr marL="0" indent="0">
              <a:lnSpc>
                <a:spcPts val="1200"/>
              </a:lnSpc>
              <a:spcAft>
                <a:spcPts val="0"/>
              </a:spcAft>
              <a:buNone/>
              <a:defRPr sz="900" kern="400" baseline="0"/>
            </a:lvl1pPr>
            <a:lvl2pPr marL="203765" indent="0">
              <a:lnSpc>
                <a:spcPts val="1337"/>
              </a:lnSpc>
              <a:buNone/>
              <a:defRPr sz="1000"/>
            </a:lvl2pPr>
            <a:lvl3pPr marL="427906" indent="0">
              <a:lnSpc>
                <a:spcPts val="1337"/>
              </a:lnSpc>
              <a:buNone/>
              <a:defRPr sz="1000"/>
            </a:lvl3pPr>
            <a:lvl4pPr marL="611295" indent="0">
              <a:lnSpc>
                <a:spcPts val="1337"/>
              </a:lnSpc>
              <a:buNone/>
              <a:defRPr sz="1000"/>
            </a:lvl4pPr>
            <a:lvl5pPr marL="835436" indent="0">
              <a:lnSpc>
                <a:spcPts val="1337"/>
              </a:lnSpc>
              <a:buNone/>
              <a:defRPr sz="1000"/>
            </a:lvl5pPr>
          </a:lstStyle>
          <a:p>
            <a:pPr lvl="0"/>
            <a:r>
              <a:rPr lang="en-US" dirty="0"/>
              <a:t>Enter Name (Apply Bold) </a:t>
            </a:r>
            <a:br>
              <a:rPr lang="en-US" dirty="0"/>
            </a:br>
            <a:r>
              <a:rPr lang="en-US" dirty="0"/>
              <a:t>Enter Title(s) (Regular)</a:t>
            </a:r>
            <a:br>
              <a:rPr lang="en-US" dirty="0"/>
            </a:br>
            <a:r>
              <a:rPr lang="en-US" dirty="0"/>
              <a:t>Enter Title(s) (Regular)</a:t>
            </a:r>
          </a:p>
        </p:txBody>
      </p:sp>
      <p:sp>
        <p:nvSpPr>
          <p:cNvPr id="31" name="Text Placeholder 21"/>
          <p:cNvSpPr>
            <a:spLocks noGrp="1"/>
          </p:cNvSpPr>
          <p:nvPr>
            <p:ph type="body" sz="quarter" idx="21" hasCustomPrompt="1"/>
          </p:nvPr>
        </p:nvSpPr>
        <p:spPr>
          <a:xfrm>
            <a:off x="7329464" y="2976716"/>
            <a:ext cx="1965960" cy="1036320"/>
          </a:xfrm>
        </p:spPr>
        <p:txBody>
          <a:bodyPr/>
          <a:lstStyle>
            <a:lvl1pPr marL="82296" indent="-82296">
              <a:lnSpc>
                <a:spcPts val="1000"/>
              </a:lnSpc>
              <a:spcAft>
                <a:spcPts val="300"/>
              </a:spcAft>
              <a:defRPr sz="750" kern="400" baseline="0"/>
            </a:lvl1pPr>
            <a:lvl2pPr>
              <a:lnSpc>
                <a:spcPts val="1114"/>
              </a:lnSpc>
              <a:spcAft>
                <a:spcPts val="334"/>
              </a:spcAft>
              <a:defRPr sz="800"/>
            </a:lvl2pPr>
            <a:lvl3pPr>
              <a:lnSpc>
                <a:spcPts val="1114"/>
              </a:lnSpc>
              <a:spcAft>
                <a:spcPts val="334"/>
              </a:spcAft>
              <a:defRPr sz="800"/>
            </a:lvl3pPr>
            <a:lvl4pPr>
              <a:lnSpc>
                <a:spcPts val="1114"/>
              </a:lnSpc>
              <a:spcAft>
                <a:spcPts val="334"/>
              </a:spcAft>
              <a:defRPr sz="800"/>
            </a:lvl4pPr>
            <a:lvl5pPr>
              <a:lnSpc>
                <a:spcPts val="1114"/>
              </a:lnSpc>
              <a:spcAft>
                <a:spcPts val="334"/>
              </a:spcAft>
              <a:defRPr sz="800"/>
            </a:lvl5pPr>
          </a:lstStyle>
          <a:p>
            <a:pPr lvl="0"/>
            <a:r>
              <a:rPr lang="en-US" dirty="0"/>
              <a:t>Click to enter text</a:t>
            </a:r>
          </a:p>
        </p:txBody>
      </p:sp>
      <p:sp>
        <p:nvSpPr>
          <p:cNvPr id="32" name="Picture Placeholder 14"/>
          <p:cNvSpPr>
            <a:spLocks noGrp="1"/>
          </p:cNvSpPr>
          <p:nvPr>
            <p:ph type="pic" sz="quarter" idx="22"/>
          </p:nvPr>
        </p:nvSpPr>
        <p:spPr>
          <a:xfrm>
            <a:off x="685800" y="4368673"/>
            <a:ext cx="777240" cy="914400"/>
          </a:xfrm>
        </p:spPr>
        <p:txBody>
          <a:bodyPr/>
          <a:lstStyle>
            <a:lvl1pPr marL="0" indent="0">
              <a:buFont typeface="Arial" panose="020B0604020202020204" pitchFamily="34" charset="0"/>
              <a:buNone/>
              <a:defRPr sz="1000" kern="400" baseline="0">
                <a:solidFill>
                  <a:srgbClr val="E91BE9"/>
                </a:solidFill>
              </a:defRPr>
            </a:lvl1pPr>
          </a:lstStyle>
          <a:p>
            <a:endParaRPr lang="en-US" dirty="0"/>
          </a:p>
        </p:txBody>
      </p:sp>
      <p:sp>
        <p:nvSpPr>
          <p:cNvPr id="33" name="Picture Placeholder 14"/>
          <p:cNvSpPr>
            <a:spLocks noGrp="1"/>
          </p:cNvSpPr>
          <p:nvPr>
            <p:ph type="pic" sz="quarter" idx="23"/>
          </p:nvPr>
        </p:nvSpPr>
        <p:spPr>
          <a:xfrm>
            <a:off x="2927350" y="4368673"/>
            <a:ext cx="777240" cy="914400"/>
          </a:xfrm>
        </p:spPr>
        <p:txBody>
          <a:bodyPr/>
          <a:lstStyle>
            <a:lvl1pPr marL="0" indent="0">
              <a:buNone/>
              <a:defRPr sz="1000" kern="400" baseline="0">
                <a:solidFill>
                  <a:srgbClr val="E91BE9"/>
                </a:solidFill>
              </a:defRPr>
            </a:lvl1pPr>
          </a:lstStyle>
          <a:p>
            <a:endParaRPr lang="en-US" dirty="0"/>
          </a:p>
        </p:txBody>
      </p:sp>
      <p:sp>
        <p:nvSpPr>
          <p:cNvPr id="34" name="Picture Placeholder 14"/>
          <p:cNvSpPr>
            <a:spLocks noGrp="1"/>
          </p:cNvSpPr>
          <p:nvPr>
            <p:ph type="pic" sz="quarter" idx="24"/>
          </p:nvPr>
        </p:nvSpPr>
        <p:spPr>
          <a:xfrm>
            <a:off x="5168900" y="4368673"/>
            <a:ext cx="777240" cy="914400"/>
          </a:xfrm>
        </p:spPr>
        <p:txBody>
          <a:bodyPr/>
          <a:lstStyle>
            <a:lvl1pPr marL="0" indent="0">
              <a:buNone/>
              <a:defRPr sz="1000" kern="400" baseline="0">
                <a:solidFill>
                  <a:srgbClr val="E91BE9"/>
                </a:solidFill>
              </a:defRPr>
            </a:lvl1pPr>
          </a:lstStyle>
          <a:p>
            <a:endParaRPr lang="en-US" dirty="0"/>
          </a:p>
        </p:txBody>
      </p:sp>
      <p:sp>
        <p:nvSpPr>
          <p:cNvPr id="35" name="Picture Placeholder 14"/>
          <p:cNvSpPr>
            <a:spLocks noGrp="1"/>
          </p:cNvSpPr>
          <p:nvPr>
            <p:ph type="pic" sz="quarter" idx="25"/>
          </p:nvPr>
        </p:nvSpPr>
        <p:spPr>
          <a:xfrm>
            <a:off x="7410450" y="4368673"/>
            <a:ext cx="777240" cy="914400"/>
          </a:xfrm>
        </p:spPr>
        <p:txBody>
          <a:bodyPr/>
          <a:lstStyle>
            <a:lvl1pPr marL="0" indent="0">
              <a:buNone/>
              <a:defRPr sz="1000" kern="400" baseline="0">
                <a:solidFill>
                  <a:srgbClr val="E91BE9"/>
                </a:solidFill>
              </a:defRPr>
            </a:lvl1pPr>
          </a:lstStyle>
          <a:p>
            <a:endParaRPr lang="en-US" dirty="0"/>
          </a:p>
        </p:txBody>
      </p:sp>
      <p:sp>
        <p:nvSpPr>
          <p:cNvPr id="37" name="Text Placeholder 19"/>
          <p:cNvSpPr>
            <a:spLocks noGrp="1"/>
          </p:cNvSpPr>
          <p:nvPr>
            <p:ph type="body" sz="quarter" idx="26" hasCustomPrompt="1"/>
          </p:nvPr>
        </p:nvSpPr>
        <p:spPr>
          <a:xfrm>
            <a:off x="687683" y="5360820"/>
            <a:ext cx="1965960" cy="320040"/>
          </a:xfrm>
        </p:spPr>
        <p:txBody>
          <a:bodyPr/>
          <a:lstStyle>
            <a:lvl1pPr marL="0" indent="0">
              <a:lnSpc>
                <a:spcPts val="1200"/>
              </a:lnSpc>
              <a:spcAft>
                <a:spcPts val="0"/>
              </a:spcAft>
              <a:buNone/>
              <a:defRPr sz="900" kern="400" baseline="0"/>
            </a:lvl1pPr>
            <a:lvl2pPr marL="203765" indent="0">
              <a:lnSpc>
                <a:spcPts val="1337"/>
              </a:lnSpc>
              <a:buNone/>
              <a:defRPr sz="1000"/>
            </a:lvl2pPr>
            <a:lvl3pPr marL="427906" indent="0">
              <a:lnSpc>
                <a:spcPts val="1337"/>
              </a:lnSpc>
              <a:buNone/>
              <a:defRPr sz="1000"/>
            </a:lvl3pPr>
            <a:lvl4pPr marL="611295" indent="0">
              <a:lnSpc>
                <a:spcPts val="1337"/>
              </a:lnSpc>
              <a:buNone/>
              <a:defRPr sz="1000"/>
            </a:lvl4pPr>
            <a:lvl5pPr marL="835436" indent="0">
              <a:lnSpc>
                <a:spcPts val="1337"/>
              </a:lnSpc>
              <a:buNone/>
              <a:defRPr sz="1000"/>
            </a:lvl5pPr>
          </a:lstStyle>
          <a:p>
            <a:pPr lvl="0"/>
            <a:r>
              <a:rPr lang="en-US" dirty="0"/>
              <a:t>Enter Name (Apply Bold) </a:t>
            </a:r>
            <a:br>
              <a:rPr lang="en-US" dirty="0"/>
            </a:br>
            <a:r>
              <a:rPr lang="en-US" dirty="0"/>
              <a:t>Enter Title (Regular)</a:t>
            </a:r>
          </a:p>
        </p:txBody>
      </p:sp>
      <p:sp>
        <p:nvSpPr>
          <p:cNvPr id="38" name="Text Placeholder 21"/>
          <p:cNvSpPr>
            <a:spLocks noGrp="1"/>
          </p:cNvSpPr>
          <p:nvPr>
            <p:ph type="body" sz="quarter" idx="27" hasCustomPrompt="1"/>
          </p:nvPr>
        </p:nvSpPr>
        <p:spPr>
          <a:xfrm>
            <a:off x="606697" y="5808172"/>
            <a:ext cx="1965960" cy="1036320"/>
          </a:xfrm>
        </p:spPr>
        <p:txBody>
          <a:bodyPr/>
          <a:lstStyle>
            <a:lvl1pPr marL="82296" indent="-82296">
              <a:lnSpc>
                <a:spcPts val="1000"/>
              </a:lnSpc>
              <a:spcAft>
                <a:spcPts val="300"/>
              </a:spcAft>
              <a:defRPr sz="750" kern="400" baseline="0"/>
            </a:lvl1pPr>
            <a:lvl2pPr>
              <a:lnSpc>
                <a:spcPts val="1114"/>
              </a:lnSpc>
              <a:spcAft>
                <a:spcPts val="334"/>
              </a:spcAft>
              <a:defRPr sz="800"/>
            </a:lvl2pPr>
            <a:lvl3pPr>
              <a:lnSpc>
                <a:spcPts val="1114"/>
              </a:lnSpc>
              <a:spcAft>
                <a:spcPts val="334"/>
              </a:spcAft>
              <a:defRPr sz="800"/>
            </a:lvl3pPr>
            <a:lvl4pPr>
              <a:lnSpc>
                <a:spcPts val="1114"/>
              </a:lnSpc>
              <a:spcAft>
                <a:spcPts val="334"/>
              </a:spcAft>
              <a:defRPr sz="800"/>
            </a:lvl4pPr>
            <a:lvl5pPr>
              <a:lnSpc>
                <a:spcPts val="1114"/>
              </a:lnSpc>
              <a:spcAft>
                <a:spcPts val="334"/>
              </a:spcAft>
              <a:defRPr sz="800"/>
            </a:lvl5pPr>
          </a:lstStyle>
          <a:p>
            <a:pPr lvl="0"/>
            <a:r>
              <a:rPr lang="en-US" dirty="0"/>
              <a:t>Click to enter text</a:t>
            </a:r>
          </a:p>
        </p:txBody>
      </p:sp>
      <p:sp>
        <p:nvSpPr>
          <p:cNvPr id="39" name="Text Placeholder 19"/>
          <p:cNvSpPr>
            <a:spLocks noGrp="1"/>
          </p:cNvSpPr>
          <p:nvPr>
            <p:ph type="body" sz="quarter" idx="28" hasCustomPrompt="1"/>
          </p:nvPr>
        </p:nvSpPr>
        <p:spPr>
          <a:xfrm>
            <a:off x="2927350" y="5360820"/>
            <a:ext cx="1965960" cy="320040"/>
          </a:xfrm>
        </p:spPr>
        <p:txBody>
          <a:bodyPr/>
          <a:lstStyle>
            <a:lvl1pPr marL="0" indent="0">
              <a:lnSpc>
                <a:spcPts val="1200"/>
              </a:lnSpc>
              <a:spcAft>
                <a:spcPts val="0"/>
              </a:spcAft>
              <a:buNone/>
              <a:defRPr sz="900" kern="400" baseline="0"/>
            </a:lvl1pPr>
            <a:lvl2pPr marL="203765" indent="0">
              <a:lnSpc>
                <a:spcPts val="1337"/>
              </a:lnSpc>
              <a:buNone/>
              <a:defRPr sz="1000"/>
            </a:lvl2pPr>
            <a:lvl3pPr marL="427906" indent="0">
              <a:lnSpc>
                <a:spcPts val="1337"/>
              </a:lnSpc>
              <a:buNone/>
              <a:defRPr sz="1000"/>
            </a:lvl3pPr>
            <a:lvl4pPr marL="611295" indent="0">
              <a:lnSpc>
                <a:spcPts val="1337"/>
              </a:lnSpc>
              <a:buNone/>
              <a:defRPr sz="1000"/>
            </a:lvl4pPr>
            <a:lvl5pPr marL="835436" indent="0">
              <a:lnSpc>
                <a:spcPts val="1337"/>
              </a:lnSpc>
              <a:buNone/>
              <a:defRPr sz="1000"/>
            </a:lvl5pPr>
          </a:lstStyle>
          <a:p>
            <a:pPr lvl="0"/>
            <a:r>
              <a:rPr lang="en-US" dirty="0"/>
              <a:t>Enter Name (Apply Bold) </a:t>
            </a:r>
            <a:br>
              <a:rPr lang="en-US" dirty="0"/>
            </a:br>
            <a:r>
              <a:rPr lang="en-US" dirty="0"/>
              <a:t>Enter Title (Regular)</a:t>
            </a:r>
          </a:p>
        </p:txBody>
      </p:sp>
      <p:sp>
        <p:nvSpPr>
          <p:cNvPr id="40" name="Text Placeholder 21"/>
          <p:cNvSpPr>
            <a:spLocks noGrp="1"/>
          </p:cNvSpPr>
          <p:nvPr>
            <p:ph type="body" sz="quarter" idx="29" hasCustomPrompt="1"/>
          </p:nvPr>
        </p:nvSpPr>
        <p:spPr>
          <a:xfrm>
            <a:off x="2846364" y="5808172"/>
            <a:ext cx="1965960" cy="1036320"/>
          </a:xfrm>
        </p:spPr>
        <p:txBody>
          <a:bodyPr/>
          <a:lstStyle>
            <a:lvl1pPr marL="82296" indent="-82296">
              <a:lnSpc>
                <a:spcPts val="1000"/>
              </a:lnSpc>
              <a:spcAft>
                <a:spcPts val="300"/>
              </a:spcAft>
              <a:defRPr sz="750" kern="400" baseline="0"/>
            </a:lvl1pPr>
            <a:lvl2pPr>
              <a:lnSpc>
                <a:spcPts val="1114"/>
              </a:lnSpc>
              <a:spcAft>
                <a:spcPts val="334"/>
              </a:spcAft>
              <a:defRPr sz="800"/>
            </a:lvl2pPr>
            <a:lvl3pPr>
              <a:lnSpc>
                <a:spcPts val="1114"/>
              </a:lnSpc>
              <a:spcAft>
                <a:spcPts val="334"/>
              </a:spcAft>
              <a:defRPr sz="800"/>
            </a:lvl3pPr>
            <a:lvl4pPr>
              <a:lnSpc>
                <a:spcPts val="1114"/>
              </a:lnSpc>
              <a:spcAft>
                <a:spcPts val="334"/>
              </a:spcAft>
              <a:defRPr sz="800"/>
            </a:lvl4pPr>
            <a:lvl5pPr>
              <a:lnSpc>
                <a:spcPts val="1114"/>
              </a:lnSpc>
              <a:spcAft>
                <a:spcPts val="334"/>
              </a:spcAft>
              <a:defRPr sz="800"/>
            </a:lvl5pPr>
          </a:lstStyle>
          <a:p>
            <a:pPr lvl="0"/>
            <a:r>
              <a:rPr lang="en-US" dirty="0"/>
              <a:t>Click to enter text</a:t>
            </a:r>
          </a:p>
        </p:txBody>
      </p:sp>
      <p:sp>
        <p:nvSpPr>
          <p:cNvPr id="41" name="Text Placeholder 19"/>
          <p:cNvSpPr>
            <a:spLocks noGrp="1"/>
          </p:cNvSpPr>
          <p:nvPr>
            <p:ph type="body" sz="quarter" idx="30" hasCustomPrompt="1"/>
          </p:nvPr>
        </p:nvSpPr>
        <p:spPr>
          <a:xfrm>
            <a:off x="5168900" y="5360820"/>
            <a:ext cx="1965960" cy="320040"/>
          </a:xfrm>
        </p:spPr>
        <p:txBody>
          <a:bodyPr/>
          <a:lstStyle>
            <a:lvl1pPr marL="0" indent="0">
              <a:lnSpc>
                <a:spcPts val="1200"/>
              </a:lnSpc>
              <a:spcAft>
                <a:spcPts val="0"/>
              </a:spcAft>
              <a:buNone/>
              <a:defRPr sz="900" kern="400" baseline="0"/>
            </a:lvl1pPr>
            <a:lvl2pPr marL="203765" indent="0">
              <a:lnSpc>
                <a:spcPts val="1337"/>
              </a:lnSpc>
              <a:buNone/>
              <a:defRPr sz="1000"/>
            </a:lvl2pPr>
            <a:lvl3pPr marL="427906" indent="0">
              <a:lnSpc>
                <a:spcPts val="1337"/>
              </a:lnSpc>
              <a:buNone/>
              <a:defRPr sz="1000"/>
            </a:lvl3pPr>
            <a:lvl4pPr marL="611295" indent="0">
              <a:lnSpc>
                <a:spcPts val="1337"/>
              </a:lnSpc>
              <a:buNone/>
              <a:defRPr sz="1000"/>
            </a:lvl4pPr>
            <a:lvl5pPr marL="835436" indent="0">
              <a:lnSpc>
                <a:spcPts val="1337"/>
              </a:lnSpc>
              <a:buNone/>
              <a:defRPr sz="1000"/>
            </a:lvl5pPr>
          </a:lstStyle>
          <a:p>
            <a:pPr lvl="0"/>
            <a:r>
              <a:rPr lang="en-US" dirty="0"/>
              <a:t>Enter Name (Apply Bold) </a:t>
            </a:r>
            <a:br>
              <a:rPr lang="en-US" dirty="0"/>
            </a:br>
            <a:r>
              <a:rPr lang="en-US" dirty="0"/>
              <a:t>Enter Title (Regular)</a:t>
            </a:r>
          </a:p>
        </p:txBody>
      </p:sp>
      <p:sp>
        <p:nvSpPr>
          <p:cNvPr id="42" name="Text Placeholder 21"/>
          <p:cNvSpPr>
            <a:spLocks noGrp="1"/>
          </p:cNvSpPr>
          <p:nvPr>
            <p:ph type="body" sz="quarter" idx="31" hasCustomPrompt="1"/>
          </p:nvPr>
        </p:nvSpPr>
        <p:spPr>
          <a:xfrm>
            <a:off x="5087914" y="5808172"/>
            <a:ext cx="1965960" cy="1036320"/>
          </a:xfrm>
        </p:spPr>
        <p:txBody>
          <a:bodyPr/>
          <a:lstStyle>
            <a:lvl1pPr marL="82296" indent="-82296">
              <a:lnSpc>
                <a:spcPts val="1000"/>
              </a:lnSpc>
              <a:spcAft>
                <a:spcPts val="300"/>
              </a:spcAft>
              <a:defRPr sz="750" kern="400" baseline="0"/>
            </a:lvl1pPr>
            <a:lvl2pPr>
              <a:lnSpc>
                <a:spcPts val="1114"/>
              </a:lnSpc>
              <a:spcAft>
                <a:spcPts val="334"/>
              </a:spcAft>
              <a:defRPr sz="800"/>
            </a:lvl2pPr>
            <a:lvl3pPr>
              <a:lnSpc>
                <a:spcPts val="1114"/>
              </a:lnSpc>
              <a:spcAft>
                <a:spcPts val="334"/>
              </a:spcAft>
              <a:defRPr sz="800"/>
            </a:lvl3pPr>
            <a:lvl4pPr>
              <a:lnSpc>
                <a:spcPts val="1114"/>
              </a:lnSpc>
              <a:spcAft>
                <a:spcPts val="334"/>
              </a:spcAft>
              <a:defRPr sz="800"/>
            </a:lvl4pPr>
            <a:lvl5pPr>
              <a:lnSpc>
                <a:spcPts val="1114"/>
              </a:lnSpc>
              <a:spcAft>
                <a:spcPts val="334"/>
              </a:spcAft>
              <a:defRPr sz="800"/>
            </a:lvl5pPr>
          </a:lstStyle>
          <a:p>
            <a:pPr lvl="0"/>
            <a:r>
              <a:rPr lang="en-US" dirty="0"/>
              <a:t>Click to enter text</a:t>
            </a:r>
          </a:p>
        </p:txBody>
      </p:sp>
      <p:sp>
        <p:nvSpPr>
          <p:cNvPr id="43" name="Text Placeholder 19"/>
          <p:cNvSpPr>
            <a:spLocks noGrp="1"/>
          </p:cNvSpPr>
          <p:nvPr>
            <p:ph type="body" sz="quarter" idx="32" hasCustomPrompt="1"/>
          </p:nvPr>
        </p:nvSpPr>
        <p:spPr>
          <a:xfrm>
            <a:off x="7410450" y="5360820"/>
            <a:ext cx="1965960" cy="320040"/>
          </a:xfrm>
        </p:spPr>
        <p:txBody>
          <a:bodyPr/>
          <a:lstStyle>
            <a:lvl1pPr marL="0" indent="0">
              <a:lnSpc>
                <a:spcPts val="1200"/>
              </a:lnSpc>
              <a:spcAft>
                <a:spcPts val="0"/>
              </a:spcAft>
              <a:buNone/>
              <a:defRPr sz="900" kern="400" baseline="0"/>
            </a:lvl1pPr>
            <a:lvl2pPr marL="203765" indent="0">
              <a:lnSpc>
                <a:spcPts val="1337"/>
              </a:lnSpc>
              <a:buNone/>
              <a:defRPr sz="1000"/>
            </a:lvl2pPr>
            <a:lvl3pPr marL="427906" indent="0">
              <a:lnSpc>
                <a:spcPts val="1337"/>
              </a:lnSpc>
              <a:buNone/>
              <a:defRPr sz="1000"/>
            </a:lvl3pPr>
            <a:lvl4pPr marL="611295" indent="0">
              <a:lnSpc>
                <a:spcPts val="1337"/>
              </a:lnSpc>
              <a:buNone/>
              <a:defRPr sz="1000"/>
            </a:lvl4pPr>
            <a:lvl5pPr marL="835436" indent="0">
              <a:lnSpc>
                <a:spcPts val="1337"/>
              </a:lnSpc>
              <a:buNone/>
              <a:defRPr sz="1000"/>
            </a:lvl5pPr>
          </a:lstStyle>
          <a:p>
            <a:pPr lvl="0"/>
            <a:r>
              <a:rPr lang="en-US" dirty="0"/>
              <a:t>Enter Name (Apply Bold) </a:t>
            </a:r>
            <a:br>
              <a:rPr lang="en-US" dirty="0"/>
            </a:br>
            <a:r>
              <a:rPr lang="en-US" dirty="0"/>
              <a:t>Enter Title (Regular)</a:t>
            </a:r>
          </a:p>
        </p:txBody>
      </p:sp>
      <p:sp>
        <p:nvSpPr>
          <p:cNvPr id="44" name="Text Placeholder 21"/>
          <p:cNvSpPr>
            <a:spLocks noGrp="1"/>
          </p:cNvSpPr>
          <p:nvPr>
            <p:ph type="body" sz="quarter" idx="33" hasCustomPrompt="1"/>
          </p:nvPr>
        </p:nvSpPr>
        <p:spPr>
          <a:xfrm>
            <a:off x="7329464" y="5808172"/>
            <a:ext cx="1965960" cy="1036320"/>
          </a:xfrm>
        </p:spPr>
        <p:txBody>
          <a:bodyPr/>
          <a:lstStyle>
            <a:lvl1pPr marL="82296" indent="-82296">
              <a:lnSpc>
                <a:spcPts val="1000"/>
              </a:lnSpc>
              <a:spcAft>
                <a:spcPts val="300"/>
              </a:spcAft>
              <a:defRPr sz="750" kern="400" baseline="0"/>
            </a:lvl1pPr>
            <a:lvl2pPr>
              <a:lnSpc>
                <a:spcPts val="1114"/>
              </a:lnSpc>
              <a:spcAft>
                <a:spcPts val="334"/>
              </a:spcAft>
              <a:defRPr sz="800"/>
            </a:lvl2pPr>
            <a:lvl3pPr>
              <a:lnSpc>
                <a:spcPts val="1114"/>
              </a:lnSpc>
              <a:spcAft>
                <a:spcPts val="334"/>
              </a:spcAft>
              <a:defRPr sz="800"/>
            </a:lvl3pPr>
            <a:lvl4pPr>
              <a:lnSpc>
                <a:spcPts val="1114"/>
              </a:lnSpc>
              <a:spcAft>
                <a:spcPts val="334"/>
              </a:spcAft>
              <a:defRPr sz="800"/>
            </a:lvl4pPr>
            <a:lvl5pPr>
              <a:lnSpc>
                <a:spcPts val="1114"/>
              </a:lnSpc>
              <a:spcAft>
                <a:spcPts val="334"/>
              </a:spcAft>
              <a:defRPr sz="800"/>
            </a:lvl5pPr>
          </a:lstStyle>
          <a:p>
            <a:pPr lvl="0"/>
            <a:r>
              <a:rPr lang="en-US" dirty="0"/>
              <a:t>Click to enter text</a:t>
            </a:r>
          </a:p>
        </p:txBody>
      </p:sp>
    </p:spTree>
    <p:extLst>
      <p:ext uri="{BB962C8B-B14F-4D97-AF65-F5344CB8AC3E}">
        <p14:creationId xmlns:p14="http://schemas.microsoft.com/office/powerpoint/2010/main" val="1140775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sclosur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Enter Title</a:t>
            </a:r>
          </a:p>
        </p:txBody>
      </p:sp>
      <p:sp>
        <p:nvSpPr>
          <p:cNvPr id="7" name="Text Placeholder 12"/>
          <p:cNvSpPr>
            <a:spLocks noGrp="1"/>
          </p:cNvSpPr>
          <p:nvPr>
            <p:ph type="body" sz="quarter" idx="12" hasCustomPrompt="1"/>
          </p:nvPr>
        </p:nvSpPr>
        <p:spPr>
          <a:xfrm>
            <a:off x="701675" y="1994427"/>
            <a:ext cx="8670925" cy="4937760"/>
          </a:xfrm>
        </p:spPr>
        <p:txBody>
          <a:bodyPr numCol="2" spcCol="274320"/>
          <a:lstStyle>
            <a:lvl1pPr marL="0" indent="0">
              <a:lnSpc>
                <a:spcPts val="1100"/>
              </a:lnSpc>
              <a:spcAft>
                <a:spcPts val="900"/>
              </a:spcAft>
              <a:buNone/>
              <a:defRPr sz="900" baseline="0">
                <a:latin typeface="Arial Narrow" panose="020B0606020202030204" pitchFamily="34" charset="0"/>
              </a:defRPr>
            </a:lvl1pPr>
            <a:lvl2pPr marL="203765" indent="0">
              <a:lnSpc>
                <a:spcPct val="100000"/>
              </a:lnSpc>
              <a:spcAft>
                <a:spcPts val="0"/>
              </a:spcAft>
              <a:buNone/>
              <a:defRPr sz="900">
                <a:latin typeface="Arial Narrow" panose="020B0606020202030204" pitchFamily="34" charset="0"/>
              </a:defRPr>
            </a:lvl2pPr>
            <a:lvl3pPr marL="427906" indent="0">
              <a:lnSpc>
                <a:spcPct val="100000"/>
              </a:lnSpc>
              <a:spcAft>
                <a:spcPts val="0"/>
              </a:spcAft>
              <a:buNone/>
              <a:defRPr sz="900">
                <a:latin typeface="Arial Narrow" panose="020B0606020202030204" pitchFamily="34" charset="0"/>
              </a:defRPr>
            </a:lvl3pPr>
            <a:lvl4pPr marL="611295" indent="0">
              <a:lnSpc>
                <a:spcPct val="100000"/>
              </a:lnSpc>
              <a:spcAft>
                <a:spcPts val="0"/>
              </a:spcAft>
              <a:buNone/>
              <a:defRPr sz="900">
                <a:latin typeface="Arial Narrow" panose="020B0606020202030204" pitchFamily="34" charset="0"/>
              </a:defRPr>
            </a:lvl4pPr>
            <a:lvl5pPr marL="835436" indent="0">
              <a:lnSpc>
                <a:spcPct val="100000"/>
              </a:lnSpc>
              <a:spcAft>
                <a:spcPts val="0"/>
              </a:spcAft>
              <a:buNone/>
              <a:defRPr sz="900">
                <a:latin typeface="Arial Narrow" panose="020B0606020202030204" pitchFamily="34" charset="0"/>
              </a:defRPr>
            </a:lvl5pPr>
          </a:lstStyle>
          <a:p>
            <a:pPr lvl="0"/>
            <a:r>
              <a:rPr lang="en-US" dirty="0"/>
              <a:t>Click to Enter Disclosure Text. </a:t>
            </a:r>
          </a:p>
        </p:txBody>
      </p:sp>
      <p:sp>
        <p:nvSpPr>
          <p:cNvPr id="8" name="Text Placeholder 3"/>
          <p:cNvSpPr>
            <a:spLocks noGrp="1"/>
          </p:cNvSpPr>
          <p:nvPr>
            <p:ph type="body" sz="quarter" idx="10" hasCustomPrompt="1"/>
          </p:nvPr>
        </p:nvSpPr>
        <p:spPr>
          <a:xfrm>
            <a:off x="685800" y="1005840"/>
            <a:ext cx="8686800" cy="228600"/>
          </a:xfrm>
        </p:spPr>
        <p:txBody>
          <a:bodyPr/>
          <a:lstStyle>
            <a:lvl1pPr marL="0" indent="0">
              <a:lnSpc>
                <a:spcPts val="1800"/>
              </a:lnSpc>
              <a:spcAft>
                <a:spcPts val="0"/>
              </a:spcAft>
              <a:buNone/>
              <a:defRPr sz="1500">
                <a:solidFill>
                  <a:schemeClr val="tx2"/>
                </a:solidFill>
              </a:defRPr>
            </a:lvl1pPr>
            <a:lvl2pPr marL="203765" indent="0">
              <a:buNone/>
              <a:defRPr/>
            </a:lvl2pPr>
            <a:lvl3pPr marL="427906" indent="0">
              <a:buNone/>
              <a:defRPr/>
            </a:lvl3pPr>
            <a:lvl4pPr marL="611295" indent="0">
              <a:buNone/>
              <a:defRPr/>
            </a:lvl4pPr>
            <a:lvl5pPr marL="835436" indent="0">
              <a:buNone/>
              <a:defRPr/>
            </a:lvl5pPr>
          </a:lstStyle>
          <a:p>
            <a:pPr lvl="0"/>
            <a:r>
              <a:rPr lang="en-US" dirty="0"/>
              <a:t>Click to Enter Subtitle</a:t>
            </a:r>
          </a:p>
        </p:txBody>
      </p:sp>
      <p:sp>
        <p:nvSpPr>
          <p:cNvPr id="6" name="TextBox 5"/>
          <p:cNvSpPr txBox="1"/>
          <p:nvPr userDrawn="1"/>
        </p:nvSpPr>
        <p:spPr>
          <a:xfrm>
            <a:off x="8970264" y="7369044"/>
            <a:ext cx="402336" cy="137160"/>
          </a:xfrm>
          <a:prstGeom prst="rect">
            <a:avLst/>
          </a:prstGeom>
          <a:noFill/>
        </p:spPr>
        <p:txBody>
          <a:bodyPr wrap="square" lIns="0" tIns="0" rIns="0" bIns="0" rtlCol="0">
            <a:noAutofit/>
          </a:bodyPr>
          <a:lstStyle/>
          <a:p>
            <a:pPr algn="r"/>
            <a:fld id="{6A80CFBF-9CAB-4605-9923-D5636131B333}" type="slidenum">
              <a:rPr lang="en-US" sz="800" kern="400" baseline="0" smtClean="0">
                <a:solidFill>
                  <a:schemeClr val="tx1"/>
                </a:solidFill>
                <a:latin typeface="Arial" panose="020B0604020202020204" pitchFamily="34" charset="0"/>
                <a:cs typeface="Arial" panose="020B0604020202020204" pitchFamily="34" charset="0"/>
              </a:rPr>
              <a:pPr algn="r"/>
              <a:t>‹#›</a:t>
            </a:fld>
            <a:endParaRPr lang="en-US" sz="800" kern="400" baseline="0" dirty="0">
              <a:solidFill>
                <a:schemeClr val="tx1"/>
              </a:solidFill>
              <a:latin typeface="Arial" panose="020B0604020202020204" pitchFamily="34" charset="0"/>
              <a:cs typeface="Arial" panose="020B0604020202020204" pitchFamily="34" charset="0"/>
            </a:endParaRPr>
          </a:p>
        </p:txBody>
      </p:sp>
      <p:cxnSp>
        <p:nvCxnSpPr>
          <p:cNvPr id="10" name="Straight Connector 9"/>
          <p:cNvCxnSpPr/>
          <p:nvPr userDrawn="1"/>
        </p:nvCxnSpPr>
        <p:spPr>
          <a:xfrm>
            <a:off x="685800" y="7264215"/>
            <a:ext cx="86868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B76CE441-403E-4D2A-BE65-652A3B43268F}"/>
              </a:ext>
            </a:extLst>
          </p:cNvPr>
          <p:cNvSpPr txBox="1"/>
          <p:nvPr userDrawn="1"/>
        </p:nvSpPr>
        <p:spPr>
          <a:xfrm>
            <a:off x="685800" y="7390944"/>
            <a:ext cx="8046720" cy="137160"/>
          </a:xfrm>
          <a:prstGeom prst="rect">
            <a:avLst/>
          </a:prstGeom>
          <a:noFill/>
        </p:spPr>
        <p:txBody>
          <a:bodyPr wrap="square" lIns="0" tIns="0" rIns="0" bIns="0" rtlCol="0">
            <a:noAutofit/>
          </a:bodyPr>
          <a:lstStyle/>
          <a:p>
            <a:pPr lvl="0"/>
            <a:r>
              <a:rPr lang="en-US" sz="800" kern="400" baseline="0" dirty="0">
                <a:solidFill>
                  <a:schemeClr val="tx2"/>
                </a:solidFill>
                <a:latin typeface="Arial Narrow" panose="020B0606020202030204" pitchFamily="34" charset="0"/>
                <a:cs typeface="Arial" panose="020B0604020202020204" pitchFamily="34" charset="0"/>
              </a:rPr>
              <a:t>© 2021 M&amp;T Bank Corporation and its subsidiaries. All rights reserved. </a:t>
            </a:r>
            <a:endParaRPr lang="en-US" sz="1000" b="1" kern="400" baseline="0" dirty="0">
              <a:solidFill>
                <a:schemeClr val="tx2"/>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691902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defRPr/>
            </a:lvl1pPr>
          </a:lstStyle>
          <a:p>
            <a:r>
              <a:rPr lang="en-US" dirty="0"/>
              <a:t>Click to Enter Title</a:t>
            </a:r>
          </a:p>
        </p:txBody>
      </p:sp>
      <p:sp>
        <p:nvSpPr>
          <p:cNvPr id="3" name="Text Placeholder 3"/>
          <p:cNvSpPr>
            <a:spLocks noGrp="1"/>
          </p:cNvSpPr>
          <p:nvPr>
            <p:ph type="body" sz="quarter" idx="10" hasCustomPrompt="1"/>
          </p:nvPr>
        </p:nvSpPr>
        <p:spPr>
          <a:xfrm>
            <a:off x="685800" y="1005840"/>
            <a:ext cx="8686800" cy="228600"/>
          </a:xfrm>
        </p:spPr>
        <p:txBody>
          <a:bodyPr/>
          <a:lstStyle>
            <a:lvl1pPr marL="0" indent="0">
              <a:lnSpc>
                <a:spcPts val="1800"/>
              </a:lnSpc>
              <a:spcAft>
                <a:spcPts val="0"/>
              </a:spcAft>
              <a:buNone/>
              <a:defRPr sz="1500">
                <a:solidFill>
                  <a:schemeClr val="tx2"/>
                </a:solidFill>
              </a:defRPr>
            </a:lvl1pPr>
            <a:lvl2pPr marL="203765" indent="0">
              <a:buNone/>
              <a:defRPr/>
            </a:lvl2pPr>
            <a:lvl3pPr marL="427906" indent="0">
              <a:buNone/>
              <a:defRPr/>
            </a:lvl3pPr>
            <a:lvl4pPr marL="611295" indent="0">
              <a:buNone/>
              <a:defRPr/>
            </a:lvl4pPr>
            <a:lvl5pPr marL="835436" indent="0">
              <a:buNone/>
              <a:defRPr/>
            </a:lvl5pPr>
          </a:lstStyle>
          <a:p>
            <a:pPr lvl="0"/>
            <a:r>
              <a:rPr lang="en-US" dirty="0"/>
              <a:t>Click to Enter Subtitle</a:t>
            </a:r>
          </a:p>
        </p:txBody>
      </p:sp>
    </p:spTree>
    <p:extLst>
      <p:ext uri="{BB962C8B-B14F-4D97-AF65-F5344CB8AC3E}">
        <p14:creationId xmlns:p14="http://schemas.microsoft.com/office/powerpoint/2010/main" val="1699389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631444"/>
            <a:ext cx="8686800" cy="365760"/>
          </a:xfrm>
          <a:prstGeom prst="rect">
            <a:avLst/>
          </a:prstGeom>
        </p:spPr>
        <p:txBody>
          <a:bodyPr vert="horz" lIns="0" tIns="0" rIns="0" bIns="0" rtlCol="0" anchor="t" anchorCtr="0">
            <a:noAutofit/>
          </a:bodyPr>
          <a:lstStyle/>
          <a:p>
            <a:endParaRPr lang="en-US" dirty="0"/>
          </a:p>
        </p:txBody>
      </p:sp>
      <p:sp>
        <p:nvSpPr>
          <p:cNvPr id="3" name="Text Placeholder 2"/>
          <p:cNvSpPr>
            <a:spLocks noGrp="1"/>
          </p:cNvSpPr>
          <p:nvPr>
            <p:ph type="body" idx="1"/>
          </p:nvPr>
        </p:nvSpPr>
        <p:spPr>
          <a:xfrm>
            <a:off x="685800" y="1977129"/>
            <a:ext cx="8686800" cy="484632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p:nvSpPr>
        <p:spPr>
          <a:xfrm>
            <a:off x="8970264" y="7396584"/>
            <a:ext cx="402336" cy="137160"/>
          </a:xfrm>
          <a:prstGeom prst="rect">
            <a:avLst/>
          </a:prstGeom>
          <a:noFill/>
        </p:spPr>
        <p:txBody>
          <a:bodyPr wrap="square" lIns="0" tIns="0" rIns="0" bIns="0" rtlCol="0">
            <a:noAutofit/>
          </a:bodyPr>
          <a:lstStyle/>
          <a:p>
            <a:pPr algn="r"/>
            <a:fld id="{6A80CFBF-9CAB-4605-9923-D5636131B333}" type="slidenum">
              <a:rPr lang="en-US" sz="800" kern="400" baseline="0" smtClean="0">
                <a:solidFill>
                  <a:schemeClr val="tx1"/>
                </a:solidFill>
                <a:latin typeface="Arial" panose="020B0604020202020204" pitchFamily="34" charset="0"/>
                <a:cs typeface="Arial" panose="020B0604020202020204" pitchFamily="34" charset="0"/>
              </a:rPr>
              <a:pPr algn="r"/>
              <a:t>‹#›</a:t>
            </a:fld>
            <a:endParaRPr lang="en-US" sz="800" kern="400" baseline="0" dirty="0">
              <a:solidFill>
                <a:schemeClr val="tx1"/>
              </a:solidFill>
              <a:latin typeface="Arial" panose="020B0604020202020204" pitchFamily="34" charset="0"/>
              <a:cs typeface="Arial" panose="020B0604020202020204" pitchFamily="34" charset="0"/>
            </a:endParaRPr>
          </a:p>
        </p:txBody>
      </p:sp>
      <p:sp>
        <p:nvSpPr>
          <p:cNvPr id="14" name="TextBox 13"/>
          <p:cNvSpPr txBox="1"/>
          <p:nvPr userDrawn="1"/>
        </p:nvSpPr>
        <p:spPr>
          <a:xfrm>
            <a:off x="685800" y="7390944"/>
            <a:ext cx="8046720" cy="137160"/>
          </a:xfrm>
          <a:prstGeom prst="rect">
            <a:avLst/>
          </a:prstGeom>
          <a:noFill/>
        </p:spPr>
        <p:txBody>
          <a:bodyPr wrap="square" lIns="0" tIns="0" rIns="0" bIns="0" rtlCol="0">
            <a:noAutofit/>
          </a:bodyPr>
          <a:lstStyle/>
          <a:p>
            <a:pPr lvl="0"/>
            <a:r>
              <a:rPr lang="en-US" sz="800" kern="400" baseline="0" dirty="0">
                <a:solidFill>
                  <a:schemeClr val="tx2"/>
                </a:solidFill>
                <a:latin typeface="Arial Narrow" panose="020B0606020202030204" pitchFamily="34" charset="0"/>
                <a:cs typeface="Arial" panose="020B0604020202020204" pitchFamily="34" charset="0"/>
              </a:rPr>
              <a:t>© 2021 M&amp;T Bank Corporation and its subsidiaries. All rights reserved. Please see disclosures for important information.   </a:t>
            </a:r>
            <a:endParaRPr lang="en-US" sz="1000" b="1" kern="400" baseline="0" dirty="0">
              <a:solidFill>
                <a:schemeClr val="tx2"/>
              </a:solidFill>
              <a:latin typeface="Arial Narrow" panose="020B0606020202030204" pitchFamily="34" charset="0"/>
              <a:cs typeface="Arial" panose="020B0604020202020204" pitchFamily="34" charset="0"/>
            </a:endParaRPr>
          </a:p>
        </p:txBody>
      </p:sp>
      <p:cxnSp>
        <p:nvCxnSpPr>
          <p:cNvPr id="10" name="Straight Connector 9"/>
          <p:cNvCxnSpPr/>
          <p:nvPr userDrawn="1"/>
        </p:nvCxnSpPr>
        <p:spPr>
          <a:xfrm>
            <a:off x="685800" y="7264215"/>
            <a:ext cx="86868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7008531"/>
      </p:ext>
    </p:extLst>
  </p:cSld>
  <p:clrMap bg1="lt1" tx1="dk1" bg2="lt2" tx2="dk2" accent1="accent1" accent2="accent2" accent3="accent3" accent4="accent4" accent5="accent5" accent6="accent6" hlink="hlink" folHlink="folHlink"/>
  <p:sldLayoutIdLst>
    <p:sldLayoutId id="2147483692" r:id="rId1"/>
    <p:sldLayoutId id="2147483700" r:id="rId2"/>
    <p:sldLayoutId id="2147483701" r:id="rId3"/>
    <p:sldLayoutId id="2147483651" r:id="rId4"/>
    <p:sldLayoutId id="2147483695" r:id="rId5"/>
    <p:sldLayoutId id="2147483696" r:id="rId6"/>
    <p:sldLayoutId id="2147483698" r:id="rId7"/>
    <p:sldLayoutId id="2147483697" r:id="rId8"/>
    <p:sldLayoutId id="2147483654" r:id="rId9"/>
    <p:sldLayoutId id="2147483655" r:id="rId10"/>
    <p:sldLayoutId id="2147483703" r:id="rId11"/>
  </p:sldLayoutIdLst>
  <p:hf sldNum="0" hdr="0" dt="0"/>
  <p:txStyles>
    <p:titleStyle>
      <a:lvl1pPr algn="l" defTabSz="1018824" rtl="0" eaLnBrk="1" latinLnBrk="0" hangingPunct="1">
        <a:lnSpc>
          <a:spcPts val="2700"/>
        </a:lnSpc>
        <a:spcBef>
          <a:spcPct val="0"/>
        </a:spcBef>
        <a:buNone/>
        <a:defRPr sz="2400" b="1" kern="400" baseline="0">
          <a:solidFill>
            <a:schemeClr val="tx1"/>
          </a:solidFill>
          <a:latin typeface="Arial" panose="020B0604020202020204" pitchFamily="34" charset="0"/>
          <a:ea typeface="+mj-ea"/>
          <a:cs typeface="Arial" panose="020B0604020202020204" pitchFamily="34" charset="0"/>
        </a:defRPr>
      </a:lvl1pPr>
    </p:titleStyle>
    <p:bodyStyle>
      <a:lvl1pPr marL="137160" indent="-137160" algn="l" defTabSz="1018824" rtl="0" eaLnBrk="1" latinLnBrk="0" hangingPunct="1">
        <a:lnSpc>
          <a:spcPct val="100000"/>
        </a:lnSpc>
        <a:spcBef>
          <a:spcPts val="0"/>
        </a:spcBef>
        <a:spcAft>
          <a:spcPts val="600"/>
        </a:spcAft>
        <a:buClr>
          <a:schemeClr val="tx1"/>
        </a:buClr>
        <a:buFont typeface="Arial" panose="020B0604020202020204" pitchFamily="34" charset="0"/>
        <a:buChar char="•"/>
        <a:defRPr sz="1200" kern="400" baseline="0">
          <a:solidFill>
            <a:schemeClr val="tx1"/>
          </a:solidFill>
          <a:latin typeface="Arial" panose="020B0604020202020204" pitchFamily="34" charset="0"/>
          <a:ea typeface="+mn-ea"/>
          <a:cs typeface="Arial" panose="020B0604020202020204" pitchFamily="34" charset="0"/>
        </a:defRPr>
      </a:lvl1pPr>
      <a:lvl2pPr marL="365760" indent="-182880" algn="l" defTabSz="1018824" rtl="0" eaLnBrk="1" latinLnBrk="0" hangingPunct="1">
        <a:lnSpc>
          <a:spcPct val="100000"/>
        </a:lnSpc>
        <a:spcBef>
          <a:spcPts val="0"/>
        </a:spcBef>
        <a:spcAft>
          <a:spcPts val="600"/>
        </a:spcAft>
        <a:buClr>
          <a:schemeClr val="tx1"/>
        </a:buClr>
        <a:buFont typeface="Arial" panose="020B0604020202020204" pitchFamily="34" charset="0"/>
        <a:buChar char="–"/>
        <a:defRPr sz="1200" kern="400" baseline="0">
          <a:solidFill>
            <a:schemeClr val="tx1"/>
          </a:solidFill>
          <a:latin typeface="Arial" panose="020B0604020202020204" pitchFamily="34" charset="0"/>
          <a:ea typeface="+mn-ea"/>
          <a:cs typeface="Arial" panose="020B0604020202020204" pitchFamily="34" charset="0"/>
        </a:defRPr>
      </a:lvl2pPr>
      <a:lvl3pPr marL="521208" indent="-137160" algn="l" defTabSz="1018824" rtl="0" eaLnBrk="1" latinLnBrk="0" hangingPunct="1">
        <a:lnSpc>
          <a:spcPct val="100000"/>
        </a:lnSpc>
        <a:spcBef>
          <a:spcPts val="0"/>
        </a:spcBef>
        <a:spcAft>
          <a:spcPts val="600"/>
        </a:spcAft>
        <a:buClr>
          <a:schemeClr val="accent1"/>
        </a:buClr>
        <a:buFont typeface="Arial" panose="020B0604020202020204" pitchFamily="34" charset="0"/>
        <a:buChar char="•"/>
        <a:defRPr sz="1200" kern="400" baseline="0">
          <a:solidFill>
            <a:schemeClr val="tx1"/>
          </a:solidFill>
          <a:latin typeface="Arial" panose="020B0604020202020204" pitchFamily="34" charset="0"/>
          <a:ea typeface="+mn-ea"/>
          <a:cs typeface="Arial" panose="020B0604020202020204" pitchFamily="34" charset="0"/>
        </a:defRPr>
      </a:lvl3pPr>
      <a:lvl4pPr marL="731520" indent="-182880" algn="l" defTabSz="1018824" rtl="0" eaLnBrk="1" latinLnBrk="0" hangingPunct="1">
        <a:lnSpc>
          <a:spcPct val="100000"/>
        </a:lnSpc>
        <a:spcBef>
          <a:spcPts val="0"/>
        </a:spcBef>
        <a:spcAft>
          <a:spcPts val="600"/>
        </a:spcAft>
        <a:buClr>
          <a:schemeClr val="accent1"/>
        </a:buClr>
        <a:buFont typeface="Arial" panose="020B0604020202020204" pitchFamily="34" charset="0"/>
        <a:buChar char="–"/>
        <a:defRPr sz="1200" kern="400" baseline="0">
          <a:solidFill>
            <a:schemeClr val="tx1"/>
          </a:solidFill>
          <a:latin typeface="Arial" panose="020B0604020202020204" pitchFamily="34" charset="0"/>
          <a:ea typeface="+mn-ea"/>
          <a:cs typeface="Arial" panose="020B0604020202020204" pitchFamily="34" charset="0"/>
        </a:defRPr>
      </a:lvl4pPr>
      <a:lvl5pPr marL="886968" indent="-137160" algn="l" defTabSz="1018824" rtl="0" eaLnBrk="1" latinLnBrk="0" hangingPunct="1">
        <a:lnSpc>
          <a:spcPct val="100000"/>
        </a:lnSpc>
        <a:spcBef>
          <a:spcPts val="0"/>
        </a:spcBef>
        <a:spcAft>
          <a:spcPts val="600"/>
        </a:spcAft>
        <a:buClr>
          <a:schemeClr val="tx1"/>
        </a:buClr>
        <a:buFont typeface="Arial" panose="020B0604020202020204" pitchFamily="34" charset="0"/>
        <a:buChar char="•"/>
        <a:defRPr sz="1200" kern="400" baseline="0">
          <a:solidFill>
            <a:schemeClr val="tx1"/>
          </a:solidFill>
          <a:latin typeface="Arial" panose="020B0604020202020204" pitchFamily="34" charset="0"/>
          <a:ea typeface="+mn-ea"/>
          <a:cs typeface="Arial" panose="020B0604020202020204" pitchFamily="34" charset="0"/>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A19F31-D709-46C0-92D9-40118D1D9A36}"/>
              </a:ext>
            </a:extLst>
          </p:cNvPr>
          <p:cNvSpPr/>
          <p:nvPr/>
        </p:nvSpPr>
        <p:spPr>
          <a:xfrm>
            <a:off x="6578" y="3570554"/>
            <a:ext cx="10058400" cy="504648"/>
          </a:xfrm>
          <a:prstGeom prst="rect">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19F4A533-265A-47C0-B609-7F3135991D49}"/>
              </a:ext>
            </a:extLst>
          </p:cNvPr>
          <p:cNvSpPr txBox="1"/>
          <p:nvPr/>
        </p:nvSpPr>
        <p:spPr>
          <a:xfrm>
            <a:off x="690246" y="3722861"/>
            <a:ext cx="8818085" cy="215444"/>
          </a:xfrm>
          <a:prstGeom prst="rect">
            <a:avLst/>
          </a:prstGeom>
        </p:spPr>
        <p:txBody>
          <a:bodyPr wrap="square" lIns="0" tIns="0" rIns="0" bIns="0" rtlCol="0">
            <a:spAutoFit/>
          </a:bodyPr>
          <a:lstStyle/>
          <a:p>
            <a:r>
              <a:rPr lang="en-US" sz="1400" spc="100" dirty="0">
                <a:solidFill>
                  <a:schemeClr val="bg1"/>
                </a:solidFill>
                <a:latin typeface="Arial" panose="020B0604020202020204" pitchFamily="34" charset="0"/>
                <a:cs typeface="Arial" panose="020B0604020202020204" pitchFamily="34" charset="0"/>
              </a:rPr>
              <a:t>PROVIDING STRATEGIC TRANSITION PLANNING AND SOLUTIONS</a:t>
            </a:r>
            <a:endParaRPr lang="en-US" sz="1400" strike="sngStrike" spc="100" dirty="0">
              <a:solidFill>
                <a:schemeClr val="bg1"/>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8E63569E-682A-4FF8-AE15-DE6C53C3EA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36024" y="6067647"/>
            <a:ext cx="3136577" cy="983503"/>
          </a:xfrm>
          <a:prstGeom prst="rect">
            <a:avLst/>
          </a:prstGeom>
        </p:spPr>
      </p:pic>
      <p:sp>
        <p:nvSpPr>
          <p:cNvPr id="7" name="Rectangle 6">
            <a:extLst>
              <a:ext uri="{FF2B5EF4-FFF2-40B4-BE49-F238E27FC236}">
                <a16:creationId xmlns:a16="http://schemas.microsoft.com/office/drawing/2014/main" id="{6096AC9C-08C0-439F-BBED-614038A7404C}"/>
              </a:ext>
            </a:extLst>
          </p:cNvPr>
          <p:cNvSpPr/>
          <p:nvPr/>
        </p:nvSpPr>
        <p:spPr>
          <a:xfrm>
            <a:off x="602605" y="5529685"/>
            <a:ext cx="5251054" cy="1708160"/>
          </a:xfrm>
          <a:prstGeom prst="rect">
            <a:avLst/>
          </a:prstGeom>
        </p:spPr>
        <p:txBody>
          <a:bodyPr wrap="square">
            <a:spAutoFit/>
          </a:bodyPr>
          <a:lstStyle/>
          <a:p>
            <a:r>
              <a:rPr lang="en-US" sz="1000" b="1" dirty="0"/>
              <a:t>Alvina Lo</a:t>
            </a:r>
          </a:p>
          <a:p>
            <a:r>
              <a:rPr lang="en-US" sz="1000" dirty="0"/>
              <a:t>Chief Wealth Strategist</a:t>
            </a:r>
          </a:p>
          <a:p>
            <a:endParaRPr lang="en-US" sz="1000" b="1" dirty="0"/>
          </a:p>
          <a:p>
            <a:r>
              <a:rPr lang="en-US" sz="1000" b="1" dirty="0"/>
              <a:t>Bradley Crockett </a:t>
            </a:r>
          </a:p>
          <a:p>
            <a:pPr>
              <a:spcAft>
                <a:spcPts val="600"/>
              </a:spcAft>
            </a:pPr>
            <a:r>
              <a:rPr lang="en-US" sz="1000" dirty="0"/>
              <a:t>National Director, Advanced Financial Planning</a:t>
            </a:r>
          </a:p>
          <a:p>
            <a:pPr>
              <a:spcAft>
                <a:spcPts val="600"/>
              </a:spcAft>
            </a:pPr>
            <a:r>
              <a:rPr lang="en-US" sz="1000" b="1" dirty="0"/>
              <a:t>Allison Pierce</a:t>
            </a:r>
            <a:br>
              <a:rPr lang="en-US" sz="1000" dirty="0"/>
            </a:br>
            <a:r>
              <a:rPr lang="en-US" sz="1000" dirty="0"/>
              <a:t>Head of Fiduciary Planning Analyst Team</a:t>
            </a:r>
            <a:endParaRPr lang="en-US" sz="1000" dirty="0">
              <a:solidFill>
                <a:srgbClr val="425968"/>
              </a:solidFill>
            </a:endParaRPr>
          </a:p>
          <a:p>
            <a:pPr>
              <a:spcAft>
                <a:spcPts val="582"/>
              </a:spcAft>
            </a:pPr>
            <a:endParaRPr lang="en-US" sz="1000" dirty="0"/>
          </a:p>
          <a:p>
            <a:r>
              <a:rPr lang="en-US" sz="1000" dirty="0"/>
              <a:t>October 26, 2021</a:t>
            </a:r>
          </a:p>
        </p:txBody>
      </p:sp>
      <p:sp>
        <p:nvSpPr>
          <p:cNvPr id="9" name="Title 1">
            <a:extLst>
              <a:ext uri="{FF2B5EF4-FFF2-40B4-BE49-F238E27FC236}">
                <a16:creationId xmlns:a16="http://schemas.microsoft.com/office/drawing/2014/main" id="{3EC90E93-31E0-4C58-94EC-F47247F5C7CA}"/>
              </a:ext>
            </a:extLst>
          </p:cNvPr>
          <p:cNvSpPr txBox="1">
            <a:spLocks/>
          </p:cNvSpPr>
          <p:nvPr/>
        </p:nvSpPr>
        <p:spPr>
          <a:xfrm>
            <a:off x="582593" y="4301026"/>
            <a:ext cx="8395504" cy="893989"/>
          </a:xfrm>
          <a:prstGeom prst="rect">
            <a:avLst/>
          </a:prstGeom>
        </p:spPr>
        <p:txBody>
          <a:bodyPr/>
          <a:lstStyle>
            <a:lvl1pPr algn="l" defTabSz="1018824" rtl="0" eaLnBrk="1" latinLnBrk="0" hangingPunct="1">
              <a:lnSpc>
                <a:spcPts val="2700"/>
              </a:lnSpc>
              <a:spcBef>
                <a:spcPct val="0"/>
              </a:spcBef>
              <a:buNone/>
              <a:defRPr sz="2400" b="1" kern="400" baseline="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en-US" dirty="0"/>
              <a:t>Year-end Estate &amp; Tax Planning 2021:</a:t>
            </a:r>
          </a:p>
          <a:p>
            <a:pPr>
              <a:lnSpc>
                <a:spcPct val="100000"/>
              </a:lnSpc>
            </a:pPr>
            <a:r>
              <a:rPr lang="en-US" sz="2000" b="0" dirty="0"/>
              <a:t>A time to consider both conventional and situational strategies</a:t>
            </a:r>
          </a:p>
        </p:txBody>
      </p:sp>
      <p:pic>
        <p:nvPicPr>
          <p:cNvPr id="10" name="Picture 9" descr="Diagram&#10;&#10;Description automatically generated">
            <a:extLst>
              <a:ext uri="{FF2B5EF4-FFF2-40B4-BE49-F238E27FC236}">
                <a16:creationId xmlns:a16="http://schemas.microsoft.com/office/drawing/2014/main" id="{2F7DC87C-BAAC-4334-8DBD-6DFD9F5BEA8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8272" y="2416099"/>
            <a:ext cx="7053670" cy="900960"/>
          </a:xfrm>
          <a:prstGeom prst="rect">
            <a:avLst/>
          </a:prstGeom>
        </p:spPr>
      </p:pic>
    </p:spTree>
    <p:extLst>
      <p:ext uri="{BB962C8B-B14F-4D97-AF65-F5344CB8AC3E}">
        <p14:creationId xmlns:p14="http://schemas.microsoft.com/office/powerpoint/2010/main" val="3239507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CE6A7-7685-4665-8BE1-D14DCDD07059}"/>
              </a:ext>
            </a:extLst>
          </p:cNvPr>
          <p:cNvSpPr>
            <a:spLocks noGrp="1"/>
          </p:cNvSpPr>
          <p:nvPr>
            <p:ph type="title"/>
          </p:nvPr>
        </p:nvSpPr>
        <p:spPr>
          <a:xfrm>
            <a:off x="668181" y="1177260"/>
            <a:ext cx="8686800" cy="365760"/>
          </a:xfrm>
        </p:spPr>
        <p:txBody>
          <a:bodyPr/>
          <a:lstStyle/>
          <a:p>
            <a:r>
              <a:rPr lang="en-US" dirty="0"/>
              <a:t>Defensive Strategies: Charitable Gifting</a:t>
            </a:r>
          </a:p>
        </p:txBody>
      </p:sp>
      <p:sp>
        <p:nvSpPr>
          <p:cNvPr id="4" name="Text Placeholder 3">
            <a:extLst>
              <a:ext uri="{FF2B5EF4-FFF2-40B4-BE49-F238E27FC236}">
                <a16:creationId xmlns:a16="http://schemas.microsoft.com/office/drawing/2014/main" id="{CBCF3D7F-258F-4399-B807-F6E13647A940}"/>
              </a:ext>
            </a:extLst>
          </p:cNvPr>
          <p:cNvSpPr>
            <a:spLocks noGrp="1"/>
          </p:cNvSpPr>
          <p:nvPr>
            <p:ph type="body" sz="quarter" idx="11"/>
          </p:nvPr>
        </p:nvSpPr>
        <p:spPr>
          <a:xfrm>
            <a:off x="685800" y="2076859"/>
            <a:ext cx="8104239" cy="4689846"/>
          </a:xfrm>
        </p:spPr>
        <p:txBody>
          <a:bodyPr/>
          <a:lstStyle/>
          <a:p>
            <a:pPr marL="0" indent="0">
              <a:spcAft>
                <a:spcPts val="400"/>
              </a:spcAft>
              <a:buNone/>
            </a:pPr>
            <a:r>
              <a:rPr lang="en-US" sz="1600" b="1" dirty="0">
                <a:solidFill>
                  <a:schemeClr val="accent1"/>
                </a:solidFill>
              </a:rPr>
              <a:t>Year-end gifting:</a:t>
            </a:r>
            <a:endParaRPr lang="en-US" sz="1600" dirty="0"/>
          </a:p>
          <a:p>
            <a:r>
              <a:rPr lang="en-US" sz="1400" dirty="0"/>
              <a:t>Year-end charitable gifts offer additional tax benefits</a:t>
            </a:r>
          </a:p>
          <a:p>
            <a:pPr marL="0" indent="0">
              <a:buNone/>
            </a:pPr>
            <a:endParaRPr lang="en-US" sz="1400" dirty="0"/>
          </a:p>
          <a:p>
            <a:pPr marL="0" indent="0">
              <a:buNone/>
            </a:pPr>
            <a:r>
              <a:rPr lang="en-US" sz="1600" b="1" dirty="0">
                <a:solidFill>
                  <a:schemeClr val="accent1"/>
                </a:solidFill>
              </a:rPr>
              <a:t>Strategies to consider:</a:t>
            </a:r>
          </a:p>
          <a:p>
            <a:r>
              <a:rPr lang="en-US" sz="1400" dirty="0"/>
              <a:t>Additional enhanced deductions available in 2021: </a:t>
            </a:r>
          </a:p>
          <a:p>
            <a:pPr marL="795162" lvl="2">
              <a:buClr>
                <a:schemeClr val="tx1"/>
              </a:buClr>
              <a:buFont typeface="Arial" panose="020B0604020202020204" pitchFamily="34" charset="0"/>
              <a:buChar char="–"/>
            </a:pPr>
            <a:r>
              <a:rPr lang="en-US" sz="1400" kern="1200" dirty="0"/>
              <a:t>Contributions of cash to public charities</a:t>
            </a:r>
          </a:p>
          <a:p>
            <a:pPr marL="1097280" lvl="2"/>
            <a:r>
              <a:rPr lang="en-US" sz="1400" dirty="0"/>
              <a:t>If you itemize: may deduct up to 100% of AGI for 2021</a:t>
            </a:r>
          </a:p>
          <a:p>
            <a:pPr marL="1097280" lvl="2"/>
            <a:r>
              <a:rPr lang="en-US" sz="1400" dirty="0"/>
              <a:t>If you take the standard deduction: increased deduction of $600 for couples filing jointly (only for 2021); or $300 for single filers</a:t>
            </a:r>
          </a:p>
          <a:p>
            <a:pPr marL="136525" indent="-136525"/>
            <a:r>
              <a:rPr lang="en-US" sz="1400" dirty="0"/>
              <a:t>“Bunching” strategy maximizes deductions in a high tax year</a:t>
            </a:r>
            <a:endParaRPr lang="en-US" sz="1400" b="1" dirty="0"/>
          </a:p>
        </p:txBody>
      </p:sp>
      <p:sp>
        <p:nvSpPr>
          <p:cNvPr id="38" name="AutoShape 90">
            <a:extLst>
              <a:ext uri="{FF2B5EF4-FFF2-40B4-BE49-F238E27FC236}">
                <a16:creationId xmlns:a16="http://schemas.microsoft.com/office/drawing/2014/main" id="{1DD230DC-C973-4A55-AD9E-D0257411E189}"/>
              </a:ext>
            </a:extLst>
          </p:cNvPr>
          <p:cNvSpPr>
            <a:spLocks noChangeArrowheads="1"/>
          </p:cNvSpPr>
          <p:nvPr/>
        </p:nvSpPr>
        <p:spPr bwMode="auto">
          <a:xfrm>
            <a:off x="7172475" y="529267"/>
            <a:ext cx="1715350" cy="365760"/>
          </a:xfrm>
          <a:prstGeom prst="chevron">
            <a:avLst>
              <a:gd name="adj" fmla="val 41544"/>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b="1" dirty="0">
                <a:ea typeface="+mn-ea"/>
                <a:cs typeface="Arial" pitchFamily="34" charset="0"/>
              </a:rPr>
              <a:t>Charitable </a:t>
            </a:r>
            <a:br>
              <a:rPr lang="en-GB" sz="900" b="1" dirty="0">
                <a:ea typeface="+mn-ea"/>
                <a:cs typeface="Arial" pitchFamily="34" charset="0"/>
              </a:rPr>
            </a:br>
            <a:r>
              <a:rPr lang="en-GB" sz="900" b="1" dirty="0">
                <a:ea typeface="+mn-ea"/>
                <a:cs typeface="Arial" pitchFamily="34" charset="0"/>
              </a:rPr>
              <a:t>Gifting</a:t>
            </a:r>
          </a:p>
        </p:txBody>
      </p:sp>
      <p:sp>
        <p:nvSpPr>
          <p:cNvPr id="39" name="AutoShape 93">
            <a:extLst>
              <a:ext uri="{FF2B5EF4-FFF2-40B4-BE49-F238E27FC236}">
                <a16:creationId xmlns:a16="http://schemas.microsoft.com/office/drawing/2014/main" id="{CFEB6634-3BB5-47EB-B048-60B39E2FA2CD}"/>
              </a:ext>
            </a:extLst>
          </p:cNvPr>
          <p:cNvSpPr>
            <a:spLocks noChangeArrowheads="1"/>
          </p:cNvSpPr>
          <p:nvPr/>
        </p:nvSpPr>
        <p:spPr bwMode="auto">
          <a:xfrm>
            <a:off x="6206756" y="533360"/>
            <a:ext cx="1283602" cy="365760"/>
          </a:xfrm>
          <a:prstGeom prst="homePlate">
            <a:avLst>
              <a:gd name="adj" fmla="val 41728"/>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dirty="0">
                <a:ea typeface="+mn-ea"/>
                <a:cs typeface="Arial" pitchFamily="34" charset="0"/>
              </a:rPr>
              <a:t>Offsetting Ordinary Income</a:t>
            </a:r>
          </a:p>
        </p:txBody>
      </p:sp>
      <p:sp>
        <p:nvSpPr>
          <p:cNvPr id="44" name="AutoShape 90">
            <a:extLst>
              <a:ext uri="{FF2B5EF4-FFF2-40B4-BE49-F238E27FC236}">
                <a16:creationId xmlns:a16="http://schemas.microsoft.com/office/drawing/2014/main" id="{19490F73-0378-4D46-9771-A27B80C89427}"/>
              </a:ext>
            </a:extLst>
          </p:cNvPr>
          <p:cNvSpPr>
            <a:spLocks noChangeArrowheads="1"/>
          </p:cNvSpPr>
          <p:nvPr/>
        </p:nvSpPr>
        <p:spPr bwMode="auto">
          <a:xfrm>
            <a:off x="8443890" y="531591"/>
            <a:ext cx="1546270" cy="365760"/>
          </a:xfrm>
          <a:prstGeom prst="chevron">
            <a:avLst>
              <a:gd name="adj" fmla="val 41544"/>
            </a:avLst>
          </a:prstGeom>
          <a:noFill/>
          <a:ln w="9525" algn="ctr">
            <a:noFill/>
            <a:miter lim="800000"/>
            <a:headEnd type="none" w="sm" len="sm"/>
            <a:tailEnd type="none" w="med" len="lg"/>
          </a:ln>
        </p:spPr>
        <p:txBody>
          <a:bodyPr tIns="91440" bIns="91440" anchor="ctr"/>
          <a:lstStyle/>
          <a:p>
            <a:pPr algn="ctr">
              <a:spcBef>
                <a:spcPct val="20000"/>
              </a:spcBef>
              <a:defRPr/>
            </a:pPr>
            <a:r>
              <a:rPr lang="en-GB" sz="900" dirty="0">
                <a:cs typeface="Arial" pitchFamily="34" charset="0"/>
              </a:rPr>
              <a:t>Accelerating Deductions</a:t>
            </a:r>
          </a:p>
        </p:txBody>
      </p:sp>
      <p:sp>
        <p:nvSpPr>
          <p:cNvPr id="17" name="Freeform 8">
            <a:extLst>
              <a:ext uri="{FF2B5EF4-FFF2-40B4-BE49-F238E27FC236}">
                <a16:creationId xmlns:a16="http://schemas.microsoft.com/office/drawing/2014/main" id="{1EFA3AB8-2B50-4509-A388-8A06ECAB3665}"/>
              </a:ext>
            </a:extLst>
          </p:cNvPr>
          <p:cNvSpPr>
            <a:spLocks/>
          </p:cNvSpPr>
          <p:nvPr/>
        </p:nvSpPr>
        <p:spPr bwMode="auto">
          <a:xfrm>
            <a:off x="6684458" y="317932"/>
            <a:ext cx="309563" cy="204788"/>
          </a:xfrm>
          <a:custGeom>
            <a:avLst/>
            <a:gdLst>
              <a:gd name="T0" fmla="*/ 0 w 195"/>
              <a:gd name="T1" fmla="*/ 0 h 129"/>
              <a:gd name="T2" fmla="*/ 68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8" y="129"/>
                </a:lnTo>
                <a:lnTo>
                  <a:pt x="125" y="129"/>
                </a:lnTo>
                <a:lnTo>
                  <a:pt x="195"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18" name="Freeform 9">
            <a:extLst>
              <a:ext uri="{FF2B5EF4-FFF2-40B4-BE49-F238E27FC236}">
                <a16:creationId xmlns:a16="http://schemas.microsoft.com/office/drawing/2014/main" id="{8B343A1B-F05B-484D-AD4E-B896749AEE5B}"/>
              </a:ext>
            </a:extLst>
          </p:cNvPr>
          <p:cNvSpPr>
            <a:spLocks/>
          </p:cNvSpPr>
          <p:nvPr/>
        </p:nvSpPr>
        <p:spPr bwMode="auto">
          <a:xfrm>
            <a:off x="7872954" y="317932"/>
            <a:ext cx="309563" cy="204788"/>
          </a:xfrm>
          <a:custGeom>
            <a:avLst/>
            <a:gdLst>
              <a:gd name="T0" fmla="*/ 0 w 195"/>
              <a:gd name="T1" fmla="*/ 0 h 129"/>
              <a:gd name="T2" fmla="*/ 69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9" y="129"/>
                </a:lnTo>
                <a:lnTo>
                  <a:pt x="125" y="129"/>
                </a:lnTo>
                <a:lnTo>
                  <a:pt x="195" y="0"/>
                </a:lnTo>
                <a:lnTo>
                  <a:pt x="0"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19" name="Freeform 10">
            <a:extLst>
              <a:ext uri="{FF2B5EF4-FFF2-40B4-BE49-F238E27FC236}">
                <a16:creationId xmlns:a16="http://schemas.microsoft.com/office/drawing/2014/main" id="{0F95D844-6BF2-414D-92F0-DD93A48E1B73}"/>
              </a:ext>
            </a:extLst>
          </p:cNvPr>
          <p:cNvSpPr>
            <a:spLocks/>
          </p:cNvSpPr>
          <p:nvPr/>
        </p:nvSpPr>
        <p:spPr bwMode="auto">
          <a:xfrm>
            <a:off x="9061450" y="317932"/>
            <a:ext cx="311150" cy="204788"/>
          </a:xfrm>
          <a:custGeom>
            <a:avLst/>
            <a:gdLst>
              <a:gd name="T0" fmla="*/ 0 w 196"/>
              <a:gd name="T1" fmla="*/ 0 h 129"/>
              <a:gd name="T2" fmla="*/ 69 w 196"/>
              <a:gd name="T3" fmla="*/ 129 h 129"/>
              <a:gd name="T4" fmla="*/ 125 w 196"/>
              <a:gd name="T5" fmla="*/ 129 h 129"/>
              <a:gd name="T6" fmla="*/ 196 w 196"/>
              <a:gd name="T7" fmla="*/ 0 h 129"/>
              <a:gd name="T8" fmla="*/ 0 w 196"/>
              <a:gd name="T9" fmla="*/ 0 h 129"/>
              <a:gd name="T10" fmla="*/ 0 w 196"/>
              <a:gd name="T11" fmla="*/ 0 h 129"/>
            </a:gdLst>
            <a:ahLst/>
            <a:cxnLst>
              <a:cxn ang="0">
                <a:pos x="T0" y="T1"/>
              </a:cxn>
              <a:cxn ang="0">
                <a:pos x="T2" y="T3"/>
              </a:cxn>
              <a:cxn ang="0">
                <a:pos x="T4" y="T5"/>
              </a:cxn>
              <a:cxn ang="0">
                <a:pos x="T6" y="T7"/>
              </a:cxn>
              <a:cxn ang="0">
                <a:pos x="T8" y="T9"/>
              </a:cxn>
              <a:cxn ang="0">
                <a:pos x="T10" y="T11"/>
              </a:cxn>
            </a:cxnLst>
            <a:rect l="0" t="0" r="r" b="b"/>
            <a:pathLst>
              <a:path w="196" h="129">
                <a:moveTo>
                  <a:pt x="0" y="0"/>
                </a:moveTo>
                <a:lnTo>
                  <a:pt x="69" y="129"/>
                </a:lnTo>
                <a:lnTo>
                  <a:pt x="125" y="129"/>
                </a:lnTo>
                <a:lnTo>
                  <a:pt x="196"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cxnSp>
        <p:nvCxnSpPr>
          <p:cNvPr id="20" name="Straight Connector 19">
            <a:extLst>
              <a:ext uri="{FF2B5EF4-FFF2-40B4-BE49-F238E27FC236}">
                <a16:creationId xmlns:a16="http://schemas.microsoft.com/office/drawing/2014/main" id="{A46CF8B7-8D11-4539-8E77-618478EB650A}"/>
              </a:ext>
            </a:extLst>
          </p:cNvPr>
          <p:cNvCxnSpPr>
            <a:cxnSpLocks/>
            <a:stCxn id="17" idx="0"/>
            <a:endCxn id="19" idx="3"/>
          </p:cNvCxnSpPr>
          <p:nvPr/>
        </p:nvCxnSpPr>
        <p:spPr>
          <a:xfrm>
            <a:off x="6684458" y="317932"/>
            <a:ext cx="2688142"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866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CE6A7-7685-4665-8BE1-D14DCDD07059}"/>
              </a:ext>
            </a:extLst>
          </p:cNvPr>
          <p:cNvSpPr>
            <a:spLocks noGrp="1"/>
          </p:cNvSpPr>
          <p:nvPr>
            <p:ph type="title"/>
          </p:nvPr>
        </p:nvSpPr>
        <p:spPr>
          <a:xfrm>
            <a:off x="667986" y="1184491"/>
            <a:ext cx="8686800" cy="365760"/>
          </a:xfrm>
        </p:spPr>
        <p:txBody>
          <a:bodyPr/>
          <a:lstStyle/>
          <a:p>
            <a:r>
              <a:rPr lang="en-US" dirty="0"/>
              <a:t>Defensive Strategies: Accelerating Deductible Expenses</a:t>
            </a:r>
          </a:p>
        </p:txBody>
      </p:sp>
      <p:sp>
        <p:nvSpPr>
          <p:cNvPr id="4" name="Text Placeholder 3">
            <a:extLst>
              <a:ext uri="{FF2B5EF4-FFF2-40B4-BE49-F238E27FC236}">
                <a16:creationId xmlns:a16="http://schemas.microsoft.com/office/drawing/2014/main" id="{CBCF3D7F-258F-4399-B807-F6E13647A940}"/>
              </a:ext>
            </a:extLst>
          </p:cNvPr>
          <p:cNvSpPr>
            <a:spLocks noGrp="1"/>
          </p:cNvSpPr>
          <p:nvPr>
            <p:ph type="body" sz="quarter" idx="11"/>
          </p:nvPr>
        </p:nvSpPr>
        <p:spPr>
          <a:xfrm>
            <a:off x="685800" y="2064983"/>
            <a:ext cx="8686800" cy="4689846"/>
          </a:xfrm>
        </p:spPr>
        <p:txBody>
          <a:bodyPr/>
          <a:lstStyle/>
          <a:p>
            <a:pPr marL="0" indent="0">
              <a:spcAft>
                <a:spcPts val="400"/>
              </a:spcAft>
              <a:buNone/>
            </a:pPr>
            <a:r>
              <a:rPr lang="en-US" sz="1600" b="1" dirty="0">
                <a:solidFill>
                  <a:schemeClr val="accent1"/>
                </a:solidFill>
              </a:rPr>
              <a:t>Deductible expenses:</a:t>
            </a:r>
          </a:p>
          <a:p>
            <a:pPr>
              <a:spcAft>
                <a:spcPts val="400"/>
              </a:spcAft>
            </a:pPr>
            <a:r>
              <a:rPr lang="en-US" sz="1400" dirty="0"/>
              <a:t>Prepare for deductible expenses in upcoming years </a:t>
            </a:r>
          </a:p>
          <a:p>
            <a:pPr marL="795162" lvl="2">
              <a:buClr>
                <a:schemeClr val="tx1"/>
              </a:buClr>
              <a:buFont typeface="Arial" panose="020B0604020202020204" pitchFamily="34" charset="0"/>
              <a:buChar char="–"/>
            </a:pPr>
            <a:r>
              <a:rPr lang="en-US" sz="1400" kern="1200" dirty="0"/>
              <a:t>Accelerate expenses by paying in current tax year</a:t>
            </a:r>
          </a:p>
          <a:p>
            <a:pPr marL="1097280" lvl="2">
              <a:spcAft>
                <a:spcPts val="400"/>
              </a:spcAft>
            </a:pPr>
            <a:r>
              <a:rPr lang="en-US" sz="1400" dirty="0"/>
              <a:t>Medical and certain interest expenses may fall in this category </a:t>
            </a:r>
          </a:p>
          <a:p>
            <a:pPr marL="0" indent="0">
              <a:spcAft>
                <a:spcPts val="400"/>
              </a:spcAft>
              <a:buNone/>
            </a:pPr>
            <a:endParaRPr lang="en-US" sz="1400" b="1" dirty="0">
              <a:solidFill>
                <a:schemeClr val="accent1"/>
              </a:solidFill>
            </a:endParaRPr>
          </a:p>
          <a:p>
            <a:pPr marL="0" indent="0">
              <a:spcAft>
                <a:spcPts val="400"/>
              </a:spcAft>
              <a:buNone/>
            </a:pPr>
            <a:r>
              <a:rPr lang="en-US" sz="1600" b="1" dirty="0">
                <a:solidFill>
                  <a:schemeClr val="accent1"/>
                </a:solidFill>
              </a:rPr>
              <a:t>Contributing to 529 plans:</a:t>
            </a:r>
          </a:p>
          <a:p>
            <a:pPr>
              <a:spcAft>
                <a:spcPts val="400"/>
              </a:spcAft>
            </a:pPr>
            <a:r>
              <a:rPr lang="en-US" sz="1400" dirty="0"/>
              <a:t>Prepare for future education expenses</a:t>
            </a:r>
          </a:p>
          <a:p>
            <a:pPr marL="795162" lvl="2">
              <a:buClr>
                <a:schemeClr val="tx1"/>
              </a:buClr>
              <a:buFont typeface="Arial" panose="020B0604020202020204" pitchFamily="34" charset="0"/>
              <a:buChar char="–"/>
            </a:pPr>
            <a:r>
              <a:rPr lang="en-US" sz="1400" kern="1200" dirty="0"/>
              <a:t>Provide additional deductions on a state tax basis </a:t>
            </a:r>
          </a:p>
          <a:p>
            <a:pPr marL="1097280" lvl="2">
              <a:spcAft>
                <a:spcPts val="1200"/>
              </a:spcAft>
            </a:pPr>
            <a:r>
              <a:rPr lang="en-US" sz="1400" dirty="0"/>
              <a:t>Each state varies in availability</a:t>
            </a:r>
          </a:p>
          <a:p>
            <a:r>
              <a:rPr lang="en-US" sz="1400" dirty="0"/>
              <a:t>529 “</a:t>
            </a:r>
            <a:r>
              <a:rPr lang="en-US" sz="1400" dirty="0" err="1"/>
              <a:t>superfunding</a:t>
            </a:r>
            <a:r>
              <a:rPr lang="en-US" sz="1400" dirty="0"/>
              <a:t>” option to front-load five years of annual exclusions in one year</a:t>
            </a:r>
          </a:p>
          <a:p>
            <a:pPr marL="795162" lvl="2">
              <a:buClr>
                <a:schemeClr val="tx1"/>
              </a:buClr>
              <a:buFont typeface="Arial" panose="020B0604020202020204" pitchFamily="34" charset="0"/>
              <a:buChar char="–"/>
            </a:pPr>
            <a:r>
              <a:rPr lang="en-US" sz="1400" kern="1200" dirty="0"/>
              <a:t>Rapid accumulation of assets for education</a:t>
            </a:r>
          </a:p>
          <a:p>
            <a:pPr marL="795162" lvl="2">
              <a:buClr>
                <a:schemeClr val="tx1"/>
              </a:buClr>
              <a:buFont typeface="Arial" panose="020B0604020202020204" pitchFamily="34" charset="0"/>
              <a:buChar char="–"/>
            </a:pPr>
            <a:r>
              <a:rPr lang="en-US" sz="1400" kern="1200" dirty="0"/>
              <a:t>Shifts additional appreciation out of your estate </a:t>
            </a:r>
          </a:p>
          <a:p>
            <a:pPr marL="960120" lvl="2" indent="0">
              <a:spcAft>
                <a:spcPts val="400"/>
              </a:spcAft>
              <a:buNone/>
            </a:pPr>
            <a:r>
              <a:rPr lang="en-US" sz="1400" dirty="0"/>
              <a:t> </a:t>
            </a:r>
          </a:p>
        </p:txBody>
      </p:sp>
      <p:sp>
        <p:nvSpPr>
          <p:cNvPr id="14" name="Freeform 8">
            <a:extLst>
              <a:ext uri="{FF2B5EF4-FFF2-40B4-BE49-F238E27FC236}">
                <a16:creationId xmlns:a16="http://schemas.microsoft.com/office/drawing/2014/main" id="{00208E52-3187-4C29-B27C-CCCDA9B7D6D2}"/>
              </a:ext>
            </a:extLst>
          </p:cNvPr>
          <p:cNvSpPr>
            <a:spLocks/>
          </p:cNvSpPr>
          <p:nvPr/>
        </p:nvSpPr>
        <p:spPr bwMode="auto">
          <a:xfrm>
            <a:off x="6684458" y="317932"/>
            <a:ext cx="309563" cy="204788"/>
          </a:xfrm>
          <a:custGeom>
            <a:avLst/>
            <a:gdLst>
              <a:gd name="T0" fmla="*/ 0 w 195"/>
              <a:gd name="T1" fmla="*/ 0 h 129"/>
              <a:gd name="T2" fmla="*/ 68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8" y="129"/>
                </a:lnTo>
                <a:lnTo>
                  <a:pt x="125" y="129"/>
                </a:lnTo>
                <a:lnTo>
                  <a:pt x="195"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15" name="Freeform 9">
            <a:extLst>
              <a:ext uri="{FF2B5EF4-FFF2-40B4-BE49-F238E27FC236}">
                <a16:creationId xmlns:a16="http://schemas.microsoft.com/office/drawing/2014/main" id="{91396A94-A06D-4833-A525-84DF9D8BC49F}"/>
              </a:ext>
            </a:extLst>
          </p:cNvPr>
          <p:cNvSpPr>
            <a:spLocks/>
          </p:cNvSpPr>
          <p:nvPr/>
        </p:nvSpPr>
        <p:spPr bwMode="auto">
          <a:xfrm>
            <a:off x="7872954" y="317932"/>
            <a:ext cx="309563" cy="204788"/>
          </a:xfrm>
          <a:custGeom>
            <a:avLst/>
            <a:gdLst>
              <a:gd name="T0" fmla="*/ 0 w 195"/>
              <a:gd name="T1" fmla="*/ 0 h 129"/>
              <a:gd name="T2" fmla="*/ 69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9" y="129"/>
                </a:lnTo>
                <a:lnTo>
                  <a:pt x="125" y="129"/>
                </a:lnTo>
                <a:lnTo>
                  <a:pt x="195"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16" name="Freeform 10">
            <a:extLst>
              <a:ext uri="{FF2B5EF4-FFF2-40B4-BE49-F238E27FC236}">
                <a16:creationId xmlns:a16="http://schemas.microsoft.com/office/drawing/2014/main" id="{605A501C-204E-4E39-8C8B-A799CE87C21B}"/>
              </a:ext>
            </a:extLst>
          </p:cNvPr>
          <p:cNvSpPr>
            <a:spLocks/>
          </p:cNvSpPr>
          <p:nvPr/>
        </p:nvSpPr>
        <p:spPr bwMode="auto">
          <a:xfrm>
            <a:off x="9061450" y="317932"/>
            <a:ext cx="311150" cy="204788"/>
          </a:xfrm>
          <a:custGeom>
            <a:avLst/>
            <a:gdLst>
              <a:gd name="T0" fmla="*/ 0 w 196"/>
              <a:gd name="T1" fmla="*/ 0 h 129"/>
              <a:gd name="T2" fmla="*/ 69 w 196"/>
              <a:gd name="T3" fmla="*/ 129 h 129"/>
              <a:gd name="T4" fmla="*/ 125 w 196"/>
              <a:gd name="T5" fmla="*/ 129 h 129"/>
              <a:gd name="T6" fmla="*/ 196 w 196"/>
              <a:gd name="T7" fmla="*/ 0 h 129"/>
              <a:gd name="T8" fmla="*/ 0 w 196"/>
              <a:gd name="T9" fmla="*/ 0 h 129"/>
              <a:gd name="T10" fmla="*/ 0 w 196"/>
              <a:gd name="T11" fmla="*/ 0 h 129"/>
            </a:gdLst>
            <a:ahLst/>
            <a:cxnLst>
              <a:cxn ang="0">
                <a:pos x="T0" y="T1"/>
              </a:cxn>
              <a:cxn ang="0">
                <a:pos x="T2" y="T3"/>
              </a:cxn>
              <a:cxn ang="0">
                <a:pos x="T4" y="T5"/>
              </a:cxn>
              <a:cxn ang="0">
                <a:pos x="T6" y="T7"/>
              </a:cxn>
              <a:cxn ang="0">
                <a:pos x="T8" y="T9"/>
              </a:cxn>
              <a:cxn ang="0">
                <a:pos x="T10" y="T11"/>
              </a:cxn>
            </a:cxnLst>
            <a:rect l="0" t="0" r="r" b="b"/>
            <a:pathLst>
              <a:path w="196" h="129">
                <a:moveTo>
                  <a:pt x="0" y="0"/>
                </a:moveTo>
                <a:lnTo>
                  <a:pt x="69" y="129"/>
                </a:lnTo>
                <a:lnTo>
                  <a:pt x="125" y="129"/>
                </a:lnTo>
                <a:lnTo>
                  <a:pt x="196" y="0"/>
                </a:lnTo>
                <a:lnTo>
                  <a:pt x="0"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kern="400"/>
          </a:p>
        </p:txBody>
      </p:sp>
      <p:cxnSp>
        <p:nvCxnSpPr>
          <p:cNvPr id="17" name="Straight Connector 16">
            <a:extLst>
              <a:ext uri="{FF2B5EF4-FFF2-40B4-BE49-F238E27FC236}">
                <a16:creationId xmlns:a16="http://schemas.microsoft.com/office/drawing/2014/main" id="{CA4BE535-9D04-4BC2-8D00-2A346174D7A4}"/>
              </a:ext>
            </a:extLst>
          </p:cNvPr>
          <p:cNvCxnSpPr>
            <a:cxnSpLocks/>
            <a:stCxn id="14" idx="0"/>
            <a:endCxn id="16" idx="3"/>
          </p:cNvCxnSpPr>
          <p:nvPr/>
        </p:nvCxnSpPr>
        <p:spPr>
          <a:xfrm>
            <a:off x="6684458" y="317932"/>
            <a:ext cx="2688142"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AutoShape 90">
            <a:extLst>
              <a:ext uri="{FF2B5EF4-FFF2-40B4-BE49-F238E27FC236}">
                <a16:creationId xmlns:a16="http://schemas.microsoft.com/office/drawing/2014/main" id="{EAC228DE-D816-456D-AEAE-A5A6CC7A3E45}"/>
              </a:ext>
            </a:extLst>
          </p:cNvPr>
          <p:cNvSpPr>
            <a:spLocks noChangeArrowheads="1"/>
          </p:cNvSpPr>
          <p:nvPr/>
        </p:nvSpPr>
        <p:spPr bwMode="auto">
          <a:xfrm>
            <a:off x="7172475" y="529267"/>
            <a:ext cx="1715350" cy="365760"/>
          </a:xfrm>
          <a:prstGeom prst="chevron">
            <a:avLst>
              <a:gd name="adj" fmla="val 41544"/>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dirty="0">
                <a:ea typeface="+mn-ea"/>
                <a:cs typeface="Arial" pitchFamily="34" charset="0"/>
              </a:rPr>
              <a:t>Charitable </a:t>
            </a:r>
            <a:br>
              <a:rPr lang="en-GB" sz="900" dirty="0">
                <a:ea typeface="+mn-ea"/>
                <a:cs typeface="Arial" pitchFamily="34" charset="0"/>
              </a:rPr>
            </a:br>
            <a:r>
              <a:rPr lang="en-GB" sz="900" dirty="0">
                <a:ea typeface="+mn-ea"/>
                <a:cs typeface="Arial" pitchFamily="34" charset="0"/>
              </a:rPr>
              <a:t>Gifting</a:t>
            </a:r>
          </a:p>
        </p:txBody>
      </p:sp>
      <p:sp>
        <p:nvSpPr>
          <p:cNvPr id="19" name="AutoShape 93">
            <a:extLst>
              <a:ext uri="{FF2B5EF4-FFF2-40B4-BE49-F238E27FC236}">
                <a16:creationId xmlns:a16="http://schemas.microsoft.com/office/drawing/2014/main" id="{B5E087C1-63CE-4030-9337-38E745334192}"/>
              </a:ext>
            </a:extLst>
          </p:cNvPr>
          <p:cNvSpPr>
            <a:spLocks noChangeArrowheads="1"/>
          </p:cNvSpPr>
          <p:nvPr/>
        </p:nvSpPr>
        <p:spPr bwMode="auto">
          <a:xfrm>
            <a:off x="6206756" y="533360"/>
            <a:ext cx="1283602" cy="365760"/>
          </a:xfrm>
          <a:prstGeom prst="homePlate">
            <a:avLst>
              <a:gd name="adj" fmla="val 41728"/>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dirty="0">
                <a:ea typeface="+mn-ea"/>
                <a:cs typeface="Arial" pitchFamily="34" charset="0"/>
              </a:rPr>
              <a:t>Offsetting Ordinary Income</a:t>
            </a:r>
          </a:p>
        </p:txBody>
      </p:sp>
      <p:sp>
        <p:nvSpPr>
          <p:cNvPr id="20" name="AutoShape 90">
            <a:extLst>
              <a:ext uri="{FF2B5EF4-FFF2-40B4-BE49-F238E27FC236}">
                <a16:creationId xmlns:a16="http://schemas.microsoft.com/office/drawing/2014/main" id="{F8403ECF-4F88-4E1D-8D26-A7E5E8580DCB}"/>
              </a:ext>
            </a:extLst>
          </p:cNvPr>
          <p:cNvSpPr>
            <a:spLocks noChangeArrowheads="1"/>
          </p:cNvSpPr>
          <p:nvPr/>
        </p:nvSpPr>
        <p:spPr bwMode="auto">
          <a:xfrm>
            <a:off x="8443890" y="531591"/>
            <a:ext cx="1546270" cy="365760"/>
          </a:xfrm>
          <a:prstGeom prst="chevron">
            <a:avLst>
              <a:gd name="adj" fmla="val 41544"/>
            </a:avLst>
          </a:prstGeom>
          <a:noFill/>
          <a:ln w="9525" algn="ctr">
            <a:noFill/>
            <a:miter lim="800000"/>
            <a:headEnd type="none" w="sm" len="sm"/>
            <a:tailEnd type="none" w="med" len="lg"/>
          </a:ln>
        </p:spPr>
        <p:txBody>
          <a:bodyPr tIns="91440" bIns="91440" anchor="ctr"/>
          <a:lstStyle/>
          <a:p>
            <a:pPr algn="ctr">
              <a:spcBef>
                <a:spcPct val="20000"/>
              </a:spcBef>
              <a:defRPr/>
            </a:pPr>
            <a:r>
              <a:rPr lang="en-GB" sz="900" b="1" dirty="0">
                <a:cs typeface="Arial" pitchFamily="34" charset="0"/>
              </a:rPr>
              <a:t>Accelerating Deductions</a:t>
            </a:r>
          </a:p>
        </p:txBody>
      </p:sp>
    </p:spTree>
    <p:extLst>
      <p:ext uri="{BB962C8B-B14F-4D97-AF65-F5344CB8AC3E}">
        <p14:creationId xmlns:p14="http://schemas.microsoft.com/office/powerpoint/2010/main" val="3351656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a:extLst>
              <a:ext uri="{FF2B5EF4-FFF2-40B4-BE49-F238E27FC236}">
                <a16:creationId xmlns:a16="http://schemas.microsoft.com/office/drawing/2014/main" id="{5F3DA6C3-22D3-4B73-905D-86AF3AF72A9C}"/>
              </a:ext>
            </a:extLst>
          </p:cNvPr>
          <p:cNvSpPr txBox="1">
            <a:spLocks/>
          </p:cNvSpPr>
          <p:nvPr/>
        </p:nvSpPr>
        <p:spPr>
          <a:xfrm>
            <a:off x="685800" y="2494149"/>
            <a:ext cx="7223760" cy="365760"/>
          </a:xfrm>
          <a:prstGeom prst="rect">
            <a:avLst/>
          </a:prstGeom>
        </p:spPr>
        <p:txBody>
          <a:bodyPr vert="horz" lIns="0" tIns="0" rIns="0" bIns="0" rtlCol="0" anchor="b" anchorCtr="0">
            <a:noAutofit/>
          </a:bodyPr>
          <a:lstStyle>
            <a:lvl1pPr algn="l" defTabSz="1018824" rtl="0" eaLnBrk="1" latinLnBrk="0" hangingPunct="1">
              <a:lnSpc>
                <a:spcPts val="2700"/>
              </a:lnSpc>
              <a:spcBef>
                <a:spcPts val="0"/>
              </a:spcBef>
              <a:buNone/>
              <a:defRPr sz="2400" b="1" kern="400" baseline="0">
                <a:solidFill>
                  <a:schemeClr val="tx1"/>
                </a:solidFill>
                <a:latin typeface="Arial" panose="020B0604020202020204" pitchFamily="34" charset="0"/>
                <a:ea typeface="+mj-ea"/>
                <a:cs typeface="Arial" panose="020B0604020202020204" pitchFamily="34" charset="0"/>
              </a:defRPr>
            </a:lvl1pPr>
          </a:lstStyle>
          <a:p>
            <a:pPr>
              <a:lnSpc>
                <a:spcPts val="3600"/>
              </a:lnSpc>
            </a:pPr>
            <a:r>
              <a:rPr lang="en-US" sz="3200" dirty="0">
                <a:solidFill>
                  <a:schemeClr val="tx2"/>
                </a:solidFill>
              </a:rPr>
              <a:t>Situational Year-End Planning:</a:t>
            </a:r>
          </a:p>
          <a:p>
            <a:pPr>
              <a:lnSpc>
                <a:spcPts val="3600"/>
              </a:lnSpc>
            </a:pPr>
            <a:r>
              <a:rPr lang="en-US" sz="3200" dirty="0"/>
              <a:t>Playing Offense</a:t>
            </a:r>
          </a:p>
        </p:txBody>
      </p:sp>
    </p:spTree>
    <p:extLst>
      <p:ext uri="{BB962C8B-B14F-4D97-AF65-F5344CB8AC3E}">
        <p14:creationId xmlns:p14="http://schemas.microsoft.com/office/powerpoint/2010/main" val="4289478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F21C9-1579-48BF-A15D-C1FB92F542A9}"/>
              </a:ext>
            </a:extLst>
          </p:cNvPr>
          <p:cNvSpPr>
            <a:spLocks noGrp="1"/>
          </p:cNvSpPr>
          <p:nvPr>
            <p:ph type="title"/>
          </p:nvPr>
        </p:nvSpPr>
        <p:spPr>
          <a:xfrm>
            <a:off x="685800" y="1176445"/>
            <a:ext cx="8686800" cy="365760"/>
          </a:xfrm>
        </p:spPr>
        <p:txBody>
          <a:bodyPr/>
          <a:lstStyle/>
          <a:p>
            <a:r>
              <a:rPr lang="en-US" dirty="0"/>
              <a:t>Offensive Strategies: Retirement Account Considerations</a:t>
            </a:r>
          </a:p>
        </p:txBody>
      </p:sp>
      <p:sp>
        <p:nvSpPr>
          <p:cNvPr id="4" name="Text Placeholder 3">
            <a:extLst>
              <a:ext uri="{FF2B5EF4-FFF2-40B4-BE49-F238E27FC236}">
                <a16:creationId xmlns:a16="http://schemas.microsoft.com/office/drawing/2014/main" id="{733B1A81-42DE-4BBE-A5BC-B61DE5C67189}"/>
              </a:ext>
            </a:extLst>
          </p:cNvPr>
          <p:cNvSpPr>
            <a:spLocks noGrp="1"/>
          </p:cNvSpPr>
          <p:nvPr>
            <p:ph type="body" sz="quarter" idx="11"/>
          </p:nvPr>
        </p:nvSpPr>
        <p:spPr>
          <a:xfrm>
            <a:off x="685800" y="2072910"/>
            <a:ext cx="9172022" cy="5478147"/>
          </a:xfrm>
        </p:spPr>
        <p:txBody>
          <a:bodyPr/>
          <a:lstStyle/>
          <a:p>
            <a:pPr marL="0" indent="0">
              <a:spcAft>
                <a:spcPts val="400"/>
              </a:spcAft>
              <a:buNone/>
            </a:pPr>
            <a:r>
              <a:rPr lang="en-US" sz="1600" b="1" dirty="0">
                <a:solidFill>
                  <a:schemeClr val="accent1"/>
                </a:solidFill>
              </a:rPr>
              <a:t>Utilize Roth accounts:</a:t>
            </a:r>
            <a:endParaRPr lang="en-US" sz="1600" dirty="0"/>
          </a:p>
          <a:p>
            <a:r>
              <a:rPr lang="en-US" sz="1400" dirty="0"/>
              <a:t>Funded with after-tax dollars </a:t>
            </a:r>
          </a:p>
          <a:p>
            <a:pPr marL="795162" lvl="2">
              <a:buClr>
                <a:schemeClr val="tx1"/>
              </a:buClr>
              <a:buFont typeface="Arial" panose="020B0604020202020204" pitchFamily="34" charset="0"/>
              <a:buChar char="–"/>
            </a:pPr>
            <a:r>
              <a:rPr lang="en-US" sz="1400" kern="1200" dirty="0"/>
              <a:t>Tax-free growth</a:t>
            </a:r>
          </a:p>
          <a:p>
            <a:pPr marL="795162" lvl="2">
              <a:buClr>
                <a:schemeClr val="tx1"/>
              </a:buClr>
              <a:buFont typeface="Arial" panose="020B0604020202020204" pitchFamily="34" charset="0"/>
              <a:buChar char="–"/>
            </a:pPr>
            <a:r>
              <a:rPr lang="en-US" sz="1400" kern="1200" dirty="0"/>
              <a:t>Tax-free distributions</a:t>
            </a:r>
          </a:p>
          <a:p>
            <a:r>
              <a:rPr lang="en-US" sz="1400" dirty="0"/>
              <a:t>Roth conversions can be made at any income level</a:t>
            </a:r>
          </a:p>
          <a:p>
            <a:pPr marL="795162" lvl="2">
              <a:buClr>
                <a:schemeClr val="tx1"/>
              </a:buClr>
              <a:buFont typeface="Arial" panose="020B0604020202020204" pitchFamily="34" charset="0"/>
              <a:buChar char="–"/>
            </a:pPr>
            <a:r>
              <a:rPr lang="en-US" sz="1400" kern="1200" dirty="0"/>
              <a:t>Conversion is a taxable event</a:t>
            </a:r>
          </a:p>
          <a:p>
            <a:r>
              <a:rPr lang="en-US" sz="1400" dirty="0"/>
              <a:t>Proposed legislation may: </a:t>
            </a:r>
          </a:p>
          <a:p>
            <a:pPr marL="795162" lvl="2">
              <a:buClr>
                <a:schemeClr val="tx1"/>
              </a:buClr>
              <a:buFont typeface="Arial" panose="020B0604020202020204" pitchFamily="34" charset="0"/>
              <a:buChar char="–"/>
            </a:pPr>
            <a:r>
              <a:rPr lang="en-US" sz="1400" kern="1200" dirty="0"/>
              <a:t>Prohibit conversions of after-tax dollars held in retirement plans beginning in 2022</a:t>
            </a:r>
          </a:p>
          <a:p>
            <a:pPr marL="795162" lvl="2">
              <a:buClr>
                <a:schemeClr val="tx1"/>
              </a:buClr>
              <a:buFont typeface="Arial" panose="020B0604020202020204" pitchFamily="34" charset="0"/>
              <a:buChar char="–"/>
            </a:pPr>
            <a:r>
              <a:rPr lang="en-US" sz="1400" kern="1200" dirty="0"/>
              <a:t>Prohibit conversions for high earners beginning in 2032</a:t>
            </a:r>
          </a:p>
          <a:p>
            <a:pPr marL="0" indent="0">
              <a:buNone/>
            </a:pPr>
            <a:endParaRPr lang="en-US" sz="1400" dirty="0"/>
          </a:p>
          <a:p>
            <a:pPr marL="0" indent="0">
              <a:buNone/>
            </a:pPr>
            <a:r>
              <a:rPr lang="en-US" sz="1600" b="1" dirty="0">
                <a:solidFill>
                  <a:schemeClr val="accent1"/>
                </a:solidFill>
              </a:rPr>
              <a:t>Tax-efficient distributions:</a:t>
            </a:r>
            <a:endParaRPr lang="en-US" sz="1600" dirty="0"/>
          </a:p>
          <a:p>
            <a:r>
              <a:rPr lang="en-US" sz="1400" dirty="0"/>
              <a:t>Accelerate distributions before required</a:t>
            </a:r>
          </a:p>
          <a:p>
            <a:pPr marL="795162" lvl="2">
              <a:buClr>
                <a:schemeClr val="tx1"/>
              </a:buClr>
              <a:buFont typeface="Arial" panose="020B0604020202020204" pitchFamily="34" charset="0"/>
              <a:buChar char="–"/>
            </a:pPr>
            <a:r>
              <a:rPr lang="en-US" sz="1400" kern="1200" dirty="0"/>
              <a:t>Required distributions now begin at age 72 (unless you reached age 70.5 before January 1, 2020)</a:t>
            </a:r>
          </a:p>
          <a:p>
            <a:pPr marL="795162" lvl="2">
              <a:buClr>
                <a:schemeClr val="tx1"/>
              </a:buClr>
              <a:buFont typeface="Arial" panose="020B0604020202020204" pitchFamily="34" charset="0"/>
              <a:buChar char="–"/>
            </a:pPr>
            <a:r>
              <a:rPr lang="en-US" sz="1400" kern="1200" dirty="0"/>
              <a:t>Taxed as ordinary income </a:t>
            </a:r>
          </a:p>
          <a:p>
            <a:pPr marL="795162" lvl="2">
              <a:buClr>
                <a:schemeClr val="tx1"/>
              </a:buClr>
              <a:buFont typeface="Arial" panose="020B0604020202020204" pitchFamily="34" charset="0"/>
              <a:buChar char="–"/>
            </a:pPr>
            <a:r>
              <a:rPr lang="en-US" sz="1400" kern="1200" dirty="0"/>
              <a:t>If RMD pushes you into a higher tax bracket it may be advantageous to take distribution before required </a:t>
            </a:r>
          </a:p>
          <a:p>
            <a:pPr marL="1097280" lvl="2"/>
            <a:r>
              <a:rPr lang="en-US" sz="1400" dirty="0"/>
              <a:t>Prior to 59½ results in 10% penalty </a:t>
            </a:r>
          </a:p>
          <a:p>
            <a:r>
              <a:rPr lang="en-US" sz="1400" dirty="0"/>
              <a:t>Qualified charitable distribution from IRA will not be included as taxable income, but will satisfy RMD </a:t>
            </a:r>
          </a:p>
          <a:p>
            <a:pPr marL="0" indent="0">
              <a:buNone/>
            </a:pPr>
            <a:endParaRPr lang="en-US" sz="1400" dirty="0"/>
          </a:p>
        </p:txBody>
      </p:sp>
      <p:sp>
        <p:nvSpPr>
          <p:cNvPr id="17" name="AutoShape 90">
            <a:extLst>
              <a:ext uri="{FF2B5EF4-FFF2-40B4-BE49-F238E27FC236}">
                <a16:creationId xmlns:a16="http://schemas.microsoft.com/office/drawing/2014/main" id="{54B2E9D8-09F1-47E5-B36E-3314B0BEBE12}"/>
              </a:ext>
            </a:extLst>
          </p:cNvPr>
          <p:cNvSpPr>
            <a:spLocks noChangeArrowheads="1"/>
          </p:cNvSpPr>
          <p:nvPr/>
        </p:nvSpPr>
        <p:spPr bwMode="auto">
          <a:xfrm>
            <a:off x="6231746" y="536946"/>
            <a:ext cx="1214985" cy="365760"/>
          </a:xfrm>
          <a:prstGeom prst="chevron">
            <a:avLst>
              <a:gd name="adj" fmla="val 41544"/>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dirty="0">
                <a:ea typeface="+mn-ea"/>
                <a:cs typeface="Arial" pitchFamily="34" charset="0"/>
              </a:rPr>
              <a:t>Harvesting </a:t>
            </a:r>
            <a:br>
              <a:rPr lang="en-GB" sz="900" dirty="0">
                <a:ea typeface="+mn-ea"/>
                <a:cs typeface="Arial" pitchFamily="34" charset="0"/>
              </a:rPr>
            </a:br>
            <a:r>
              <a:rPr lang="en-GB" sz="900" dirty="0">
                <a:ea typeface="+mn-ea"/>
                <a:cs typeface="Arial" pitchFamily="34" charset="0"/>
              </a:rPr>
              <a:t>Capital Gains</a:t>
            </a:r>
          </a:p>
        </p:txBody>
      </p:sp>
      <p:sp>
        <p:nvSpPr>
          <p:cNvPr id="18" name="AutoShape 93">
            <a:extLst>
              <a:ext uri="{FF2B5EF4-FFF2-40B4-BE49-F238E27FC236}">
                <a16:creationId xmlns:a16="http://schemas.microsoft.com/office/drawing/2014/main" id="{940B3A57-988C-4C35-9B3E-9894CD12B449}"/>
              </a:ext>
            </a:extLst>
          </p:cNvPr>
          <p:cNvSpPr>
            <a:spLocks noChangeArrowheads="1"/>
          </p:cNvSpPr>
          <p:nvPr/>
        </p:nvSpPr>
        <p:spPr bwMode="auto">
          <a:xfrm>
            <a:off x="5041193" y="598415"/>
            <a:ext cx="1283602" cy="365760"/>
          </a:xfrm>
          <a:prstGeom prst="homePlate">
            <a:avLst>
              <a:gd name="adj" fmla="val 41728"/>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b="1" dirty="0">
                <a:ea typeface="+mn-ea"/>
                <a:cs typeface="Arial" pitchFamily="34" charset="0"/>
              </a:rPr>
              <a:t>Retirement Account Considerations</a:t>
            </a:r>
          </a:p>
        </p:txBody>
      </p:sp>
      <p:sp>
        <p:nvSpPr>
          <p:cNvPr id="29" name="AutoShape 90">
            <a:extLst>
              <a:ext uri="{FF2B5EF4-FFF2-40B4-BE49-F238E27FC236}">
                <a16:creationId xmlns:a16="http://schemas.microsoft.com/office/drawing/2014/main" id="{FF8CEF15-821A-4F4E-82F8-215ED7E749DC}"/>
              </a:ext>
            </a:extLst>
          </p:cNvPr>
          <p:cNvSpPr>
            <a:spLocks noChangeArrowheads="1"/>
          </p:cNvSpPr>
          <p:nvPr/>
        </p:nvSpPr>
        <p:spPr bwMode="auto">
          <a:xfrm>
            <a:off x="7395014" y="529395"/>
            <a:ext cx="1283602" cy="372490"/>
          </a:xfrm>
          <a:prstGeom prst="chevron">
            <a:avLst>
              <a:gd name="adj" fmla="val 41544"/>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dirty="0">
                <a:cs typeface="Arial" pitchFamily="34" charset="0"/>
              </a:rPr>
              <a:t>Deferring Deductions</a:t>
            </a:r>
            <a:endParaRPr lang="en-GB" sz="900" dirty="0">
              <a:ea typeface="+mn-ea"/>
              <a:cs typeface="Arial" pitchFamily="34" charset="0"/>
            </a:endParaRPr>
          </a:p>
        </p:txBody>
      </p:sp>
      <p:sp>
        <p:nvSpPr>
          <p:cNvPr id="33" name="AutoShape 90">
            <a:extLst>
              <a:ext uri="{FF2B5EF4-FFF2-40B4-BE49-F238E27FC236}">
                <a16:creationId xmlns:a16="http://schemas.microsoft.com/office/drawing/2014/main" id="{2960DC66-E55D-495B-A6DB-1AD053A3431F}"/>
              </a:ext>
            </a:extLst>
          </p:cNvPr>
          <p:cNvSpPr>
            <a:spLocks noChangeArrowheads="1"/>
          </p:cNvSpPr>
          <p:nvPr/>
        </p:nvSpPr>
        <p:spPr bwMode="auto">
          <a:xfrm>
            <a:off x="8443890" y="536536"/>
            <a:ext cx="1546270" cy="365760"/>
          </a:xfrm>
          <a:prstGeom prst="chevron">
            <a:avLst>
              <a:gd name="adj" fmla="val 41544"/>
            </a:avLst>
          </a:prstGeom>
          <a:noFill/>
          <a:ln w="9525" algn="ctr">
            <a:noFill/>
            <a:miter lim="800000"/>
            <a:headEnd type="none" w="sm" len="sm"/>
            <a:tailEnd type="none" w="med" len="lg"/>
          </a:ln>
        </p:spPr>
        <p:txBody>
          <a:bodyPr tIns="91440" bIns="91440" anchor="ctr"/>
          <a:lstStyle/>
          <a:p>
            <a:pPr algn="ctr">
              <a:spcBef>
                <a:spcPct val="20000"/>
              </a:spcBef>
              <a:defRPr/>
            </a:pPr>
            <a:r>
              <a:rPr lang="en-GB" sz="900" dirty="0">
                <a:cs typeface="Arial" pitchFamily="34" charset="0"/>
              </a:rPr>
              <a:t>Utilizing Lifetime Gifting Exemption</a:t>
            </a:r>
          </a:p>
        </p:txBody>
      </p:sp>
      <p:sp>
        <p:nvSpPr>
          <p:cNvPr id="20" name="Freeform 7">
            <a:extLst>
              <a:ext uri="{FF2B5EF4-FFF2-40B4-BE49-F238E27FC236}">
                <a16:creationId xmlns:a16="http://schemas.microsoft.com/office/drawing/2014/main" id="{07D7DF18-27AD-41C3-BA9C-68405426F711}"/>
              </a:ext>
            </a:extLst>
          </p:cNvPr>
          <p:cNvSpPr>
            <a:spLocks/>
          </p:cNvSpPr>
          <p:nvPr/>
        </p:nvSpPr>
        <p:spPr bwMode="auto">
          <a:xfrm>
            <a:off x="5495962" y="317932"/>
            <a:ext cx="309563" cy="204788"/>
          </a:xfrm>
          <a:custGeom>
            <a:avLst/>
            <a:gdLst>
              <a:gd name="T0" fmla="*/ 0 w 195"/>
              <a:gd name="T1" fmla="*/ 0 h 129"/>
              <a:gd name="T2" fmla="*/ 68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8" y="129"/>
                </a:lnTo>
                <a:lnTo>
                  <a:pt x="125" y="129"/>
                </a:lnTo>
                <a:lnTo>
                  <a:pt x="195" y="0"/>
                </a:lnTo>
                <a:lnTo>
                  <a:pt x="0"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21" name="Freeform 8">
            <a:extLst>
              <a:ext uri="{FF2B5EF4-FFF2-40B4-BE49-F238E27FC236}">
                <a16:creationId xmlns:a16="http://schemas.microsoft.com/office/drawing/2014/main" id="{C6BAA2E3-5B0D-44B2-9124-39256D0AE73A}"/>
              </a:ext>
            </a:extLst>
          </p:cNvPr>
          <p:cNvSpPr>
            <a:spLocks/>
          </p:cNvSpPr>
          <p:nvPr/>
        </p:nvSpPr>
        <p:spPr bwMode="auto">
          <a:xfrm>
            <a:off x="6684458" y="317932"/>
            <a:ext cx="309563" cy="204788"/>
          </a:xfrm>
          <a:custGeom>
            <a:avLst/>
            <a:gdLst>
              <a:gd name="T0" fmla="*/ 0 w 195"/>
              <a:gd name="T1" fmla="*/ 0 h 129"/>
              <a:gd name="T2" fmla="*/ 68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8" y="129"/>
                </a:lnTo>
                <a:lnTo>
                  <a:pt x="125" y="129"/>
                </a:lnTo>
                <a:lnTo>
                  <a:pt x="195"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22" name="Freeform 9">
            <a:extLst>
              <a:ext uri="{FF2B5EF4-FFF2-40B4-BE49-F238E27FC236}">
                <a16:creationId xmlns:a16="http://schemas.microsoft.com/office/drawing/2014/main" id="{FD05DB6C-0A8C-400E-A3EE-6B3635BA876F}"/>
              </a:ext>
            </a:extLst>
          </p:cNvPr>
          <p:cNvSpPr>
            <a:spLocks/>
          </p:cNvSpPr>
          <p:nvPr/>
        </p:nvSpPr>
        <p:spPr bwMode="auto">
          <a:xfrm>
            <a:off x="7872954" y="317932"/>
            <a:ext cx="309563" cy="204788"/>
          </a:xfrm>
          <a:custGeom>
            <a:avLst/>
            <a:gdLst>
              <a:gd name="T0" fmla="*/ 0 w 195"/>
              <a:gd name="T1" fmla="*/ 0 h 129"/>
              <a:gd name="T2" fmla="*/ 69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9" y="129"/>
                </a:lnTo>
                <a:lnTo>
                  <a:pt x="125" y="129"/>
                </a:lnTo>
                <a:lnTo>
                  <a:pt x="195"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23" name="Freeform 10">
            <a:extLst>
              <a:ext uri="{FF2B5EF4-FFF2-40B4-BE49-F238E27FC236}">
                <a16:creationId xmlns:a16="http://schemas.microsoft.com/office/drawing/2014/main" id="{C5DDFCB6-CA2B-4BD0-9AD3-0894EF7E004B}"/>
              </a:ext>
            </a:extLst>
          </p:cNvPr>
          <p:cNvSpPr>
            <a:spLocks/>
          </p:cNvSpPr>
          <p:nvPr/>
        </p:nvSpPr>
        <p:spPr bwMode="auto">
          <a:xfrm>
            <a:off x="9061450" y="317932"/>
            <a:ext cx="311150" cy="204788"/>
          </a:xfrm>
          <a:custGeom>
            <a:avLst/>
            <a:gdLst>
              <a:gd name="T0" fmla="*/ 0 w 196"/>
              <a:gd name="T1" fmla="*/ 0 h 129"/>
              <a:gd name="T2" fmla="*/ 69 w 196"/>
              <a:gd name="T3" fmla="*/ 129 h 129"/>
              <a:gd name="T4" fmla="*/ 125 w 196"/>
              <a:gd name="T5" fmla="*/ 129 h 129"/>
              <a:gd name="T6" fmla="*/ 196 w 196"/>
              <a:gd name="T7" fmla="*/ 0 h 129"/>
              <a:gd name="T8" fmla="*/ 0 w 196"/>
              <a:gd name="T9" fmla="*/ 0 h 129"/>
              <a:gd name="T10" fmla="*/ 0 w 196"/>
              <a:gd name="T11" fmla="*/ 0 h 129"/>
            </a:gdLst>
            <a:ahLst/>
            <a:cxnLst>
              <a:cxn ang="0">
                <a:pos x="T0" y="T1"/>
              </a:cxn>
              <a:cxn ang="0">
                <a:pos x="T2" y="T3"/>
              </a:cxn>
              <a:cxn ang="0">
                <a:pos x="T4" y="T5"/>
              </a:cxn>
              <a:cxn ang="0">
                <a:pos x="T6" y="T7"/>
              </a:cxn>
              <a:cxn ang="0">
                <a:pos x="T8" y="T9"/>
              </a:cxn>
              <a:cxn ang="0">
                <a:pos x="T10" y="T11"/>
              </a:cxn>
            </a:cxnLst>
            <a:rect l="0" t="0" r="r" b="b"/>
            <a:pathLst>
              <a:path w="196" h="129">
                <a:moveTo>
                  <a:pt x="0" y="0"/>
                </a:moveTo>
                <a:lnTo>
                  <a:pt x="69" y="129"/>
                </a:lnTo>
                <a:lnTo>
                  <a:pt x="125" y="129"/>
                </a:lnTo>
                <a:lnTo>
                  <a:pt x="196"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cxnSp>
        <p:nvCxnSpPr>
          <p:cNvPr id="24" name="Straight Connector 23">
            <a:extLst>
              <a:ext uri="{FF2B5EF4-FFF2-40B4-BE49-F238E27FC236}">
                <a16:creationId xmlns:a16="http://schemas.microsoft.com/office/drawing/2014/main" id="{49889C60-927B-450B-926C-D3DDCE5988F2}"/>
              </a:ext>
            </a:extLst>
          </p:cNvPr>
          <p:cNvCxnSpPr>
            <a:cxnSpLocks/>
            <a:stCxn id="20" idx="0"/>
            <a:endCxn id="23" idx="3"/>
          </p:cNvCxnSpPr>
          <p:nvPr/>
        </p:nvCxnSpPr>
        <p:spPr>
          <a:xfrm>
            <a:off x="5495962" y="317932"/>
            <a:ext cx="3876638"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186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F21C9-1579-48BF-A15D-C1FB92F542A9}"/>
              </a:ext>
            </a:extLst>
          </p:cNvPr>
          <p:cNvSpPr>
            <a:spLocks noGrp="1"/>
          </p:cNvSpPr>
          <p:nvPr>
            <p:ph type="title"/>
          </p:nvPr>
        </p:nvSpPr>
        <p:spPr>
          <a:xfrm>
            <a:off x="685800" y="1176429"/>
            <a:ext cx="8686800" cy="365760"/>
          </a:xfrm>
        </p:spPr>
        <p:txBody>
          <a:bodyPr/>
          <a:lstStyle/>
          <a:p>
            <a:r>
              <a:rPr lang="en-US" dirty="0"/>
              <a:t>Offensive Strategies: Harvesting Capital Gains</a:t>
            </a:r>
          </a:p>
        </p:txBody>
      </p:sp>
      <p:sp>
        <p:nvSpPr>
          <p:cNvPr id="4" name="Text Placeholder 3">
            <a:extLst>
              <a:ext uri="{FF2B5EF4-FFF2-40B4-BE49-F238E27FC236}">
                <a16:creationId xmlns:a16="http://schemas.microsoft.com/office/drawing/2014/main" id="{733B1A81-42DE-4BBE-A5BC-B61DE5C67189}"/>
              </a:ext>
            </a:extLst>
          </p:cNvPr>
          <p:cNvSpPr>
            <a:spLocks noGrp="1"/>
          </p:cNvSpPr>
          <p:nvPr>
            <p:ph type="body" sz="quarter" idx="11"/>
          </p:nvPr>
        </p:nvSpPr>
        <p:spPr>
          <a:xfrm>
            <a:off x="685800" y="2072911"/>
            <a:ext cx="8123464" cy="3967176"/>
          </a:xfrm>
        </p:spPr>
        <p:txBody>
          <a:bodyPr/>
          <a:lstStyle/>
          <a:p>
            <a:pPr marL="0" indent="0">
              <a:spcAft>
                <a:spcPts val="400"/>
              </a:spcAft>
              <a:buNone/>
            </a:pPr>
            <a:r>
              <a:rPr lang="en-US" sz="1600" b="1" dirty="0">
                <a:solidFill>
                  <a:schemeClr val="accent1"/>
                </a:solidFill>
              </a:rPr>
              <a:t>Realize the gain on appreciated assets:</a:t>
            </a:r>
          </a:p>
          <a:p>
            <a:r>
              <a:rPr lang="en-US" sz="1400" dirty="0"/>
              <a:t>Harvest gains at a lower marginal rate if:</a:t>
            </a:r>
          </a:p>
          <a:p>
            <a:pPr marL="795162" lvl="2">
              <a:buClr>
                <a:schemeClr val="tx1"/>
              </a:buClr>
              <a:buFont typeface="Arial" panose="020B0604020202020204" pitchFamily="34" charset="0"/>
              <a:buChar char="–"/>
            </a:pPr>
            <a:r>
              <a:rPr lang="en-US" sz="1400" kern="1200" dirty="0"/>
              <a:t>You are currently in a lower tax bracket</a:t>
            </a:r>
          </a:p>
          <a:p>
            <a:pPr marL="795162" lvl="2">
              <a:buClr>
                <a:schemeClr val="tx1"/>
              </a:buClr>
              <a:buFont typeface="Arial" panose="020B0604020202020204" pitchFamily="34" charset="0"/>
              <a:buChar char="–"/>
            </a:pPr>
            <a:r>
              <a:rPr lang="en-US" sz="1400" kern="1200" dirty="0"/>
              <a:t>Anticipate higher marginal rates in the future</a:t>
            </a:r>
          </a:p>
          <a:p>
            <a:pPr marL="0" indent="0">
              <a:buNone/>
            </a:pPr>
            <a:endParaRPr lang="en-US" sz="1400" dirty="0"/>
          </a:p>
          <a:p>
            <a:pPr marL="0" indent="0">
              <a:spcAft>
                <a:spcPts val="400"/>
              </a:spcAft>
              <a:buNone/>
            </a:pPr>
            <a:r>
              <a:rPr lang="en-US" sz="1600" b="1" dirty="0">
                <a:solidFill>
                  <a:schemeClr val="accent1"/>
                </a:solidFill>
              </a:rPr>
              <a:t>Limitations with proposed rate increase:</a:t>
            </a:r>
          </a:p>
          <a:p>
            <a:r>
              <a:rPr lang="en-US" sz="1400" dirty="0"/>
              <a:t>Effective date of the increase to the top marginal rate is September 13, 2021</a:t>
            </a:r>
          </a:p>
          <a:p>
            <a:pPr marL="795162" lvl="2">
              <a:buClr>
                <a:schemeClr val="tx1"/>
              </a:buClr>
              <a:buFont typeface="Arial" panose="020B0604020202020204" pitchFamily="34" charset="0"/>
              <a:buChar char="–"/>
            </a:pPr>
            <a:r>
              <a:rPr lang="en-US" sz="1400" kern="1200" dirty="0"/>
              <a:t>Year-end gain realization would be subject to a 25% federal rate for high earners</a:t>
            </a:r>
          </a:p>
          <a:p>
            <a:pPr marL="0" indent="0">
              <a:buNone/>
            </a:pPr>
            <a:endParaRPr lang="en-US" sz="1400" dirty="0"/>
          </a:p>
        </p:txBody>
      </p:sp>
      <p:sp>
        <p:nvSpPr>
          <p:cNvPr id="13" name="AutoShape 90">
            <a:extLst>
              <a:ext uri="{FF2B5EF4-FFF2-40B4-BE49-F238E27FC236}">
                <a16:creationId xmlns:a16="http://schemas.microsoft.com/office/drawing/2014/main" id="{5DF34F20-E0DC-403B-AAFF-564DFB2E78E8}"/>
              </a:ext>
            </a:extLst>
          </p:cNvPr>
          <p:cNvSpPr>
            <a:spLocks noChangeArrowheads="1"/>
          </p:cNvSpPr>
          <p:nvPr/>
        </p:nvSpPr>
        <p:spPr bwMode="auto">
          <a:xfrm>
            <a:off x="6202056" y="536943"/>
            <a:ext cx="1283602" cy="365760"/>
          </a:xfrm>
          <a:prstGeom prst="chevron">
            <a:avLst>
              <a:gd name="adj" fmla="val 41544"/>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b="1" dirty="0">
                <a:ea typeface="+mn-ea"/>
                <a:cs typeface="Arial" pitchFamily="34" charset="0"/>
              </a:rPr>
              <a:t>Harvesting </a:t>
            </a:r>
            <a:br>
              <a:rPr lang="en-GB" sz="900" b="1" dirty="0">
                <a:ea typeface="+mn-ea"/>
                <a:cs typeface="Arial" pitchFamily="34" charset="0"/>
              </a:rPr>
            </a:br>
            <a:r>
              <a:rPr lang="en-GB" sz="900" b="1" dirty="0">
                <a:ea typeface="+mn-ea"/>
                <a:cs typeface="Arial" pitchFamily="34" charset="0"/>
              </a:rPr>
              <a:t>Capital Gains</a:t>
            </a:r>
          </a:p>
        </p:txBody>
      </p:sp>
      <p:sp>
        <p:nvSpPr>
          <p:cNvPr id="14" name="AutoShape 93">
            <a:extLst>
              <a:ext uri="{FF2B5EF4-FFF2-40B4-BE49-F238E27FC236}">
                <a16:creationId xmlns:a16="http://schemas.microsoft.com/office/drawing/2014/main" id="{98EBF2CD-5DDD-45EF-B433-0D975C4C2575}"/>
              </a:ext>
            </a:extLst>
          </p:cNvPr>
          <p:cNvSpPr>
            <a:spLocks noChangeArrowheads="1"/>
          </p:cNvSpPr>
          <p:nvPr/>
        </p:nvSpPr>
        <p:spPr bwMode="auto">
          <a:xfrm>
            <a:off x="5011503" y="539038"/>
            <a:ext cx="1283602" cy="365760"/>
          </a:xfrm>
          <a:prstGeom prst="homePlate">
            <a:avLst>
              <a:gd name="adj" fmla="val 41728"/>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dirty="0">
                <a:ea typeface="+mn-ea"/>
                <a:cs typeface="Arial" pitchFamily="34" charset="0"/>
              </a:rPr>
              <a:t>Retirement Account Considerations</a:t>
            </a:r>
          </a:p>
        </p:txBody>
      </p:sp>
      <p:sp>
        <p:nvSpPr>
          <p:cNvPr id="15" name="AutoShape 90">
            <a:extLst>
              <a:ext uri="{FF2B5EF4-FFF2-40B4-BE49-F238E27FC236}">
                <a16:creationId xmlns:a16="http://schemas.microsoft.com/office/drawing/2014/main" id="{F0B1371E-C6A0-4574-AC76-265EBF05CFBB}"/>
              </a:ext>
            </a:extLst>
          </p:cNvPr>
          <p:cNvSpPr>
            <a:spLocks noChangeArrowheads="1"/>
          </p:cNvSpPr>
          <p:nvPr/>
        </p:nvSpPr>
        <p:spPr bwMode="auto">
          <a:xfrm>
            <a:off x="7395014" y="529395"/>
            <a:ext cx="1283602" cy="372490"/>
          </a:xfrm>
          <a:prstGeom prst="chevron">
            <a:avLst>
              <a:gd name="adj" fmla="val 41544"/>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dirty="0">
                <a:cs typeface="Arial" pitchFamily="34" charset="0"/>
              </a:rPr>
              <a:t>Deferring Deductions</a:t>
            </a:r>
            <a:endParaRPr lang="en-GB" sz="900" dirty="0">
              <a:ea typeface="+mn-ea"/>
              <a:cs typeface="Arial" pitchFamily="34" charset="0"/>
            </a:endParaRPr>
          </a:p>
        </p:txBody>
      </p:sp>
      <p:sp>
        <p:nvSpPr>
          <p:cNvPr id="16" name="AutoShape 90">
            <a:extLst>
              <a:ext uri="{FF2B5EF4-FFF2-40B4-BE49-F238E27FC236}">
                <a16:creationId xmlns:a16="http://schemas.microsoft.com/office/drawing/2014/main" id="{6C08A680-0455-4D63-AFB0-2E45D2C26033}"/>
              </a:ext>
            </a:extLst>
          </p:cNvPr>
          <p:cNvSpPr>
            <a:spLocks noChangeArrowheads="1"/>
          </p:cNvSpPr>
          <p:nvPr/>
        </p:nvSpPr>
        <p:spPr bwMode="auto">
          <a:xfrm>
            <a:off x="8443890" y="536536"/>
            <a:ext cx="1546270" cy="365760"/>
          </a:xfrm>
          <a:prstGeom prst="chevron">
            <a:avLst>
              <a:gd name="adj" fmla="val 41544"/>
            </a:avLst>
          </a:prstGeom>
          <a:noFill/>
          <a:ln w="9525" algn="ctr">
            <a:noFill/>
            <a:miter lim="800000"/>
            <a:headEnd type="none" w="sm" len="sm"/>
            <a:tailEnd type="none" w="med" len="lg"/>
          </a:ln>
        </p:spPr>
        <p:txBody>
          <a:bodyPr tIns="91440" bIns="91440" anchor="ctr"/>
          <a:lstStyle/>
          <a:p>
            <a:pPr algn="ctr">
              <a:spcBef>
                <a:spcPct val="20000"/>
              </a:spcBef>
              <a:defRPr/>
            </a:pPr>
            <a:r>
              <a:rPr lang="en-GB" sz="900" dirty="0">
                <a:cs typeface="Arial" pitchFamily="34" charset="0"/>
              </a:rPr>
              <a:t>Utilizing Lifetime Gifting Exemption</a:t>
            </a:r>
          </a:p>
        </p:txBody>
      </p:sp>
      <p:sp>
        <p:nvSpPr>
          <p:cNvPr id="19" name="Freeform 7">
            <a:extLst>
              <a:ext uri="{FF2B5EF4-FFF2-40B4-BE49-F238E27FC236}">
                <a16:creationId xmlns:a16="http://schemas.microsoft.com/office/drawing/2014/main" id="{5DC64155-1062-4AC7-B7D5-BCD8244F3A18}"/>
              </a:ext>
            </a:extLst>
          </p:cNvPr>
          <p:cNvSpPr>
            <a:spLocks/>
          </p:cNvSpPr>
          <p:nvPr/>
        </p:nvSpPr>
        <p:spPr bwMode="auto">
          <a:xfrm>
            <a:off x="5495962" y="317932"/>
            <a:ext cx="309563" cy="204788"/>
          </a:xfrm>
          <a:custGeom>
            <a:avLst/>
            <a:gdLst>
              <a:gd name="T0" fmla="*/ 0 w 195"/>
              <a:gd name="T1" fmla="*/ 0 h 129"/>
              <a:gd name="T2" fmla="*/ 68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8" y="129"/>
                </a:lnTo>
                <a:lnTo>
                  <a:pt x="125" y="129"/>
                </a:lnTo>
                <a:lnTo>
                  <a:pt x="195"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20" name="Freeform 8">
            <a:extLst>
              <a:ext uri="{FF2B5EF4-FFF2-40B4-BE49-F238E27FC236}">
                <a16:creationId xmlns:a16="http://schemas.microsoft.com/office/drawing/2014/main" id="{932B6402-52A1-4956-A686-DDC824C48597}"/>
              </a:ext>
            </a:extLst>
          </p:cNvPr>
          <p:cNvSpPr>
            <a:spLocks/>
          </p:cNvSpPr>
          <p:nvPr/>
        </p:nvSpPr>
        <p:spPr bwMode="auto">
          <a:xfrm>
            <a:off x="6684458" y="317932"/>
            <a:ext cx="309563" cy="204788"/>
          </a:xfrm>
          <a:custGeom>
            <a:avLst/>
            <a:gdLst>
              <a:gd name="T0" fmla="*/ 0 w 195"/>
              <a:gd name="T1" fmla="*/ 0 h 129"/>
              <a:gd name="T2" fmla="*/ 68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8" y="129"/>
                </a:lnTo>
                <a:lnTo>
                  <a:pt x="125" y="129"/>
                </a:lnTo>
                <a:lnTo>
                  <a:pt x="195" y="0"/>
                </a:lnTo>
                <a:lnTo>
                  <a:pt x="0"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21" name="Freeform 9">
            <a:extLst>
              <a:ext uri="{FF2B5EF4-FFF2-40B4-BE49-F238E27FC236}">
                <a16:creationId xmlns:a16="http://schemas.microsoft.com/office/drawing/2014/main" id="{DD4818CF-A8D8-4AD3-85CF-A19E0B603F66}"/>
              </a:ext>
            </a:extLst>
          </p:cNvPr>
          <p:cNvSpPr>
            <a:spLocks/>
          </p:cNvSpPr>
          <p:nvPr/>
        </p:nvSpPr>
        <p:spPr bwMode="auto">
          <a:xfrm>
            <a:off x="7872954" y="317932"/>
            <a:ext cx="309563" cy="204788"/>
          </a:xfrm>
          <a:custGeom>
            <a:avLst/>
            <a:gdLst>
              <a:gd name="T0" fmla="*/ 0 w 195"/>
              <a:gd name="T1" fmla="*/ 0 h 129"/>
              <a:gd name="T2" fmla="*/ 69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9" y="129"/>
                </a:lnTo>
                <a:lnTo>
                  <a:pt x="125" y="129"/>
                </a:lnTo>
                <a:lnTo>
                  <a:pt x="195"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22" name="Freeform 10">
            <a:extLst>
              <a:ext uri="{FF2B5EF4-FFF2-40B4-BE49-F238E27FC236}">
                <a16:creationId xmlns:a16="http://schemas.microsoft.com/office/drawing/2014/main" id="{BE352DBE-3EBB-4141-A77F-40CF51D5A5AE}"/>
              </a:ext>
            </a:extLst>
          </p:cNvPr>
          <p:cNvSpPr>
            <a:spLocks/>
          </p:cNvSpPr>
          <p:nvPr/>
        </p:nvSpPr>
        <p:spPr bwMode="auto">
          <a:xfrm>
            <a:off x="9061450" y="317932"/>
            <a:ext cx="311150" cy="204788"/>
          </a:xfrm>
          <a:custGeom>
            <a:avLst/>
            <a:gdLst>
              <a:gd name="T0" fmla="*/ 0 w 196"/>
              <a:gd name="T1" fmla="*/ 0 h 129"/>
              <a:gd name="T2" fmla="*/ 69 w 196"/>
              <a:gd name="T3" fmla="*/ 129 h 129"/>
              <a:gd name="T4" fmla="*/ 125 w 196"/>
              <a:gd name="T5" fmla="*/ 129 h 129"/>
              <a:gd name="T6" fmla="*/ 196 w 196"/>
              <a:gd name="T7" fmla="*/ 0 h 129"/>
              <a:gd name="T8" fmla="*/ 0 w 196"/>
              <a:gd name="T9" fmla="*/ 0 h 129"/>
              <a:gd name="T10" fmla="*/ 0 w 196"/>
              <a:gd name="T11" fmla="*/ 0 h 129"/>
            </a:gdLst>
            <a:ahLst/>
            <a:cxnLst>
              <a:cxn ang="0">
                <a:pos x="T0" y="T1"/>
              </a:cxn>
              <a:cxn ang="0">
                <a:pos x="T2" y="T3"/>
              </a:cxn>
              <a:cxn ang="0">
                <a:pos x="T4" y="T5"/>
              </a:cxn>
              <a:cxn ang="0">
                <a:pos x="T6" y="T7"/>
              </a:cxn>
              <a:cxn ang="0">
                <a:pos x="T8" y="T9"/>
              </a:cxn>
              <a:cxn ang="0">
                <a:pos x="T10" y="T11"/>
              </a:cxn>
            </a:cxnLst>
            <a:rect l="0" t="0" r="r" b="b"/>
            <a:pathLst>
              <a:path w="196" h="129">
                <a:moveTo>
                  <a:pt x="0" y="0"/>
                </a:moveTo>
                <a:lnTo>
                  <a:pt x="69" y="129"/>
                </a:lnTo>
                <a:lnTo>
                  <a:pt x="125" y="129"/>
                </a:lnTo>
                <a:lnTo>
                  <a:pt x="196"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cxnSp>
        <p:nvCxnSpPr>
          <p:cNvPr id="23" name="Straight Connector 22">
            <a:extLst>
              <a:ext uri="{FF2B5EF4-FFF2-40B4-BE49-F238E27FC236}">
                <a16:creationId xmlns:a16="http://schemas.microsoft.com/office/drawing/2014/main" id="{EBC05CED-1624-4F68-9B79-AF76E473E64C}"/>
              </a:ext>
            </a:extLst>
          </p:cNvPr>
          <p:cNvCxnSpPr>
            <a:cxnSpLocks/>
            <a:stCxn id="19" idx="0"/>
            <a:endCxn id="22" idx="3"/>
          </p:cNvCxnSpPr>
          <p:nvPr/>
        </p:nvCxnSpPr>
        <p:spPr>
          <a:xfrm>
            <a:off x="5495962" y="317932"/>
            <a:ext cx="3876638"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3552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F21C9-1579-48BF-A15D-C1FB92F542A9}"/>
              </a:ext>
            </a:extLst>
          </p:cNvPr>
          <p:cNvSpPr>
            <a:spLocks noGrp="1"/>
          </p:cNvSpPr>
          <p:nvPr>
            <p:ph type="title"/>
          </p:nvPr>
        </p:nvSpPr>
        <p:spPr>
          <a:xfrm>
            <a:off x="685800" y="1177215"/>
            <a:ext cx="8686800" cy="365760"/>
          </a:xfrm>
        </p:spPr>
        <p:txBody>
          <a:bodyPr/>
          <a:lstStyle/>
          <a:p>
            <a:r>
              <a:rPr lang="en-US" dirty="0"/>
              <a:t>Offensive Strategies: Deferring Deductions</a:t>
            </a:r>
          </a:p>
        </p:txBody>
      </p:sp>
      <p:sp>
        <p:nvSpPr>
          <p:cNvPr id="4" name="Text Placeholder 3">
            <a:extLst>
              <a:ext uri="{FF2B5EF4-FFF2-40B4-BE49-F238E27FC236}">
                <a16:creationId xmlns:a16="http://schemas.microsoft.com/office/drawing/2014/main" id="{733B1A81-42DE-4BBE-A5BC-B61DE5C67189}"/>
              </a:ext>
            </a:extLst>
          </p:cNvPr>
          <p:cNvSpPr>
            <a:spLocks noGrp="1"/>
          </p:cNvSpPr>
          <p:nvPr>
            <p:ph type="body" sz="quarter" idx="11"/>
          </p:nvPr>
        </p:nvSpPr>
        <p:spPr>
          <a:xfrm>
            <a:off x="685800" y="2072911"/>
            <a:ext cx="8123464" cy="3967176"/>
          </a:xfrm>
        </p:spPr>
        <p:txBody>
          <a:bodyPr/>
          <a:lstStyle/>
          <a:p>
            <a:pPr marL="0" indent="0">
              <a:spcAft>
                <a:spcPts val="400"/>
              </a:spcAft>
              <a:buNone/>
            </a:pPr>
            <a:r>
              <a:rPr lang="en-US" sz="1600" b="1" dirty="0">
                <a:solidFill>
                  <a:schemeClr val="accent1"/>
                </a:solidFill>
              </a:rPr>
              <a:t>Reducing future income:</a:t>
            </a:r>
          </a:p>
          <a:p>
            <a:pPr>
              <a:spcAft>
                <a:spcPts val="400"/>
              </a:spcAft>
            </a:pPr>
            <a:r>
              <a:rPr lang="en-US" sz="1400" dirty="0"/>
              <a:t>If anticipating a higher tax year in the future, consider </a:t>
            </a:r>
            <a:r>
              <a:rPr lang="en-US" sz="1400" b="1" dirty="0"/>
              <a:t>deferring deductions</a:t>
            </a:r>
            <a:r>
              <a:rPr lang="en-US" sz="1400" dirty="0"/>
              <a:t> rather than accelerating</a:t>
            </a:r>
          </a:p>
          <a:p>
            <a:pPr>
              <a:spcAft>
                <a:spcPts val="400"/>
              </a:spcAft>
            </a:pPr>
            <a:endParaRPr lang="en-US" sz="1400" b="1" dirty="0"/>
          </a:p>
          <a:p>
            <a:pPr marL="0" indent="0">
              <a:spcAft>
                <a:spcPts val="400"/>
              </a:spcAft>
              <a:buNone/>
            </a:pPr>
            <a:r>
              <a:rPr lang="en-US" sz="1600" b="1" dirty="0">
                <a:solidFill>
                  <a:schemeClr val="accent1"/>
                </a:solidFill>
              </a:rPr>
              <a:t>Strategies to consider:</a:t>
            </a:r>
          </a:p>
          <a:p>
            <a:pPr>
              <a:spcAft>
                <a:spcPts val="400"/>
              </a:spcAft>
            </a:pPr>
            <a:r>
              <a:rPr lang="en-US" sz="1400" dirty="0"/>
              <a:t>“Bunching” strategy for charitable donations</a:t>
            </a:r>
          </a:p>
          <a:p>
            <a:pPr>
              <a:spcAft>
                <a:spcPts val="400"/>
              </a:spcAft>
            </a:pPr>
            <a:r>
              <a:rPr lang="en-US" sz="1400" dirty="0"/>
              <a:t>Delay deductible expenses (medical and certain interest expenses may fall in this category)</a:t>
            </a:r>
          </a:p>
          <a:p>
            <a:pPr>
              <a:spcAft>
                <a:spcPts val="400"/>
              </a:spcAft>
            </a:pPr>
            <a:endParaRPr lang="en-US" sz="1400" dirty="0"/>
          </a:p>
          <a:p>
            <a:pPr lvl="1">
              <a:spcAft>
                <a:spcPts val="400"/>
              </a:spcAft>
            </a:pPr>
            <a:endParaRPr lang="en-US" sz="1400" dirty="0"/>
          </a:p>
        </p:txBody>
      </p:sp>
      <p:sp>
        <p:nvSpPr>
          <p:cNvPr id="13" name="AutoShape 90">
            <a:extLst>
              <a:ext uri="{FF2B5EF4-FFF2-40B4-BE49-F238E27FC236}">
                <a16:creationId xmlns:a16="http://schemas.microsoft.com/office/drawing/2014/main" id="{403A49AB-C952-4D32-854A-82DF50DA87DD}"/>
              </a:ext>
            </a:extLst>
          </p:cNvPr>
          <p:cNvSpPr>
            <a:spLocks noChangeArrowheads="1"/>
          </p:cNvSpPr>
          <p:nvPr/>
        </p:nvSpPr>
        <p:spPr bwMode="auto">
          <a:xfrm>
            <a:off x="6231746" y="542884"/>
            <a:ext cx="1214985" cy="365760"/>
          </a:xfrm>
          <a:prstGeom prst="chevron">
            <a:avLst>
              <a:gd name="adj" fmla="val 41544"/>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dirty="0">
                <a:ea typeface="+mn-ea"/>
                <a:cs typeface="Arial" pitchFamily="34" charset="0"/>
              </a:rPr>
              <a:t>Harvesting </a:t>
            </a:r>
          </a:p>
          <a:p>
            <a:pPr algn="ctr" eaLnBrk="1" hangingPunct="1">
              <a:spcBef>
                <a:spcPct val="20000"/>
              </a:spcBef>
              <a:defRPr/>
            </a:pPr>
            <a:r>
              <a:rPr lang="en-GB" sz="900" dirty="0">
                <a:ea typeface="+mn-ea"/>
                <a:cs typeface="Arial" pitchFamily="34" charset="0"/>
              </a:rPr>
              <a:t>Capital Gains</a:t>
            </a:r>
          </a:p>
        </p:txBody>
      </p:sp>
      <p:sp>
        <p:nvSpPr>
          <p:cNvPr id="15" name="AutoShape 90">
            <a:extLst>
              <a:ext uri="{FF2B5EF4-FFF2-40B4-BE49-F238E27FC236}">
                <a16:creationId xmlns:a16="http://schemas.microsoft.com/office/drawing/2014/main" id="{748FA95B-09E2-43FB-8232-0AC36BF99E2A}"/>
              </a:ext>
            </a:extLst>
          </p:cNvPr>
          <p:cNvSpPr>
            <a:spLocks noChangeArrowheads="1"/>
          </p:cNvSpPr>
          <p:nvPr/>
        </p:nvSpPr>
        <p:spPr bwMode="auto">
          <a:xfrm>
            <a:off x="7395014" y="529395"/>
            <a:ext cx="1283602" cy="372490"/>
          </a:xfrm>
          <a:prstGeom prst="chevron">
            <a:avLst>
              <a:gd name="adj" fmla="val 41544"/>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b="1" dirty="0">
                <a:cs typeface="Arial" pitchFamily="34" charset="0"/>
              </a:rPr>
              <a:t>Deferring Deductions</a:t>
            </a:r>
            <a:endParaRPr lang="en-GB" sz="900" b="1" dirty="0">
              <a:ea typeface="+mn-ea"/>
              <a:cs typeface="Arial" pitchFamily="34" charset="0"/>
            </a:endParaRPr>
          </a:p>
        </p:txBody>
      </p:sp>
      <p:sp>
        <p:nvSpPr>
          <p:cNvPr id="16" name="AutoShape 90">
            <a:extLst>
              <a:ext uri="{FF2B5EF4-FFF2-40B4-BE49-F238E27FC236}">
                <a16:creationId xmlns:a16="http://schemas.microsoft.com/office/drawing/2014/main" id="{EC758E99-B72D-42C9-8C56-C38B8C8C2882}"/>
              </a:ext>
            </a:extLst>
          </p:cNvPr>
          <p:cNvSpPr>
            <a:spLocks noChangeArrowheads="1"/>
          </p:cNvSpPr>
          <p:nvPr/>
        </p:nvSpPr>
        <p:spPr bwMode="auto">
          <a:xfrm>
            <a:off x="8443890" y="536536"/>
            <a:ext cx="1546270" cy="365760"/>
          </a:xfrm>
          <a:prstGeom prst="chevron">
            <a:avLst>
              <a:gd name="adj" fmla="val 41544"/>
            </a:avLst>
          </a:prstGeom>
          <a:noFill/>
          <a:ln w="9525" algn="ctr">
            <a:noFill/>
            <a:miter lim="800000"/>
            <a:headEnd type="none" w="sm" len="sm"/>
            <a:tailEnd type="none" w="med" len="lg"/>
          </a:ln>
        </p:spPr>
        <p:txBody>
          <a:bodyPr tIns="91440" bIns="91440" anchor="ctr"/>
          <a:lstStyle/>
          <a:p>
            <a:pPr algn="ctr">
              <a:spcBef>
                <a:spcPct val="20000"/>
              </a:spcBef>
              <a:defRPr/>
            </a:pPr>
            <a:r>
              <a:rPr lang="en-GB" sz="900" dirty="0">
                <a:cs typeface="Arial" pitchFamily="34" charset="0"/>
              </a:rPr>
              <a:t>Utilizing Lifetime Gifting Exemption</a:t>
            </a:r>
          </a:p>
        </p:txBody>
      </p:sp>
      <p:sp>
        <p:nvSpPr>
          <p:cNvPr id="19" name="Freeform 7">
            <a:extLst>
              <a:ext uri="{FF2B5EF4-FFF2-40B4-BE49-F238E27FC236}">
                <a16:creationId xmlns:a16="http://schemas.microsoft.com/office/drawing/2014/main" id="{37833722-9D26-4E12-81B6-92A422EFDB5C}"/>
              </a:ext>
            </a:extLst>
          </p:cNvPr>
          <p:cNvSpPr>
            <a:spLocks/>
          </p:cNvSpPr>
          <p:nvPr/>
        </p:nvSpPr>
        <p:spPr bwMode="auto">
          <a:xfrm>
            <a:off x="5495962" y="317932"/>
            <a:ext cx="309563" cy="204788"/>
          </a:xfrm>
          <a:custGeom>
            <a:avLst/>
            <a:gdLst>
              <a:gd name="T0" fmla="*/ 0 w 195"/>
              <a:gd name="T1" fmla="*/ 0 h 129"/>
              <a:gd name="T2" fmla="*/ 68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8" y="129"/>
                </a:lnTo>
                <a:lnTo>
                  <a:pt x="125" y="129"/>
                </a:lnTo>
                <a:lnTo>
                  <a:pt x="195"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20" name="Freeform 8">
            <a:extLst>
              <a:ext uri="{FF2B5EF4-FFF2-40B4-BE49-F238E27FC236}">
                <a16:creationId xmlns:a16="http://schemas.microsoft.com/office/drawing/2014/main" id="{31914639-3C9B-4C1A-B61E-A5B8D7CA890B}"/>
              </a:ext>
            </a:extLst>
          </p:cNvPr>
          <p:cNvSpPr>
            <a:spLocks/>
          </p:cNvSpPr>
          <p:nvPr/>
        </p:nvSpPr>
        <p:spPr bwMode="auto">
          <a:xfrm>
            <a:off x="6684458" y="317932"/>
            <a:ext cx="309563" cy="204788"/>
          </a:xfrm>
          <a:custGeom>
            <a:avLst/>
            <a:gdLst>
              <a:gd name="T0" fmla="*/ 0 w 195"/>
              <a:gd name="T1" fmla="*/ 0 h 129"/>
              <a:gd name="T2" fmla="*/ 68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8" y="129"/>
                </a:lnTo>
                <a:lnTo>
                  <a:pt x="125" y="129"/>
                </a:lnTo>
                <a:lnTo>
                  <a:pt x="195"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21" name="Freeform 9">
            <a:extLst>
              <a:ext uri="{FF2B5EF4-FFF2-40B4-BE49-F238E27FC236}">
                <a16:creationId xmlns:a16="http://schemas.microsoft.com/office/drawing/2014/main" id="{430B6474-15AE-43CB-A1C5-7166D0090847}"/>
              </a:ext>
            </a:extLst>
          </p:cNvPr>
          <p:cNvSpPr>
            <a:spLocks/>
          </p:cNvSpPr>
          <p:nvPr/>
        </p:nvSpPr>
        <p:spPr bwMode="auto">
          <a:xfrm>
            <a:off x="7872954" y="317932"/>
            <a:ext cx="309563" cy="204788"/>
          </a:xfrm>
          <a:custGeom>
            <a:avLst/>
            <a:gdLst>
              <a:gd name="T0" fmla="*/ 0 w 195"/>
              <a:gd name="T1" fmla="*/ 0 h 129"/>
              <a:gd name="T2" fmla="*/ 69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9" y="129"/>
                </a:lnTo>
                <a:lnTo>
                  <a:pt x="125" y="129"/>
                </a:lnTo>
                <a:lnTo>
                  <a:pt x="195" y="0"/>
                </a:lnTo>
                <a:lnTo>
                  <a:pt x="0"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22" name="Freeform 10">
            <a:extLst>
              <a:ext uri="{FF2B5EF4-FFF2-40B4-BE49-F238E27FC236}">
                <a16:creationId xmlns:a16="http://schemas.microsoft.com/office/drawing/2014/main" id="{B737334D-5EC9-47F4-9165-A1054449B70B}"/>
              </a:ext>
            </a:extLst>
          </p:cNvPr>
          <p:cNvSpPr>
            <a:spLocks/>
          </p:cNvSpPr>
          <p:nvPr/>
        </p:nvSpPr>
        <p:spPr bwMode="auto">
          <a:xfrm>
            <a:off x="9061450" y="317932"/>
            <a:ext cx="311150" cy="204788"/>
          </a:xfrm>
          <a:custGeom>
            <a:avLst/>
            <a:gdLst>
              <a:gd name="T0" fmla="*/ 0 w 196"/>
              <a:gd name="T1" fmla="*/ 0 h 129"/>
              <a:gd name="T2" fmla="*/ 69 w 196"/>
              <a:gd name="T3" fmla="*/ 129 h 129"/>
              <a:gd name="T4" fmla="*/ 125 w 196"/>
              <a:gd name="T5" fmla="*/ 129 h 129"/>
              <a:gd name="T6" fmla="*/ 196 w 196"/>
              <a:gd name="T7" fmla="*/ 0 h 129"/>
              <a:gd name="T8" fmla="*/ 0 w 196"/>
              <a:gd name="T9" fmla="*/ 0 h 129"/>
              <a:gd name="T10" fmla="*/ 0 w 196"/>
              <a:gd name="T11" fmla="*/ 0 h 129"/>
            </a:gdLst>
            <a:ahLst/>
            <a:cxnLst>
              <a:cxn ang="0">
                <a:pos x="T0" y="T1"/>
              </a:cxn>
              <a:cxn ang="0">
                <a:pos x="T2" y="T3"/>
              </a:cxn>
              <a:cxn ang="0">
                <a:pos x="T4" y="T5"/>
              </a:cxn>
              <a:cxn ang="0">
                <a:pos x="T6" y="T7"/>
              </a:cxn>
              <a:cxn ang="0">
                <a:pos x="T8" y="T9"/>
              </a:cxn>
              <a:cxn ang="0">
                <a:pos x="T10" y="T11"/>
              </a:cxn>
            </a:cxnLst>
            <a:rect l="0" t="0" r="r" b="b"/>
            <a:pathLst>
              <a:path w="196" h="129">
                <a:moveTo>
                  <a:pt x="0" y="0"/>
                </a:moveTo>
                <a:lnTo>
                  <a:pt x="69" y="129"/>
                </a:lnTo>
                <a:lnTo>
                  <a:pt x="125" y="129"/>
                </a:lnTo>
                <a:lnTo>
                  <a:pt x="196"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cxnSp>
        <p:nvCxnSpPr>
          <p:cNvPr id="23" name="Straight Connector 22">
            <a:extLst>
              <a:ext uri="{FF2B5EF4-FFF2-40B4-BE49-F238E27FC236}">
                <a16:creationId xmlns:a16="http://schemas.microsoft.com/office/drawing/2014/main" id="{03354AA1-6913-40A9-AA6F-8F97B6B04CCD}"/>
              </a:ext>
            </a:extLst>
          </p:cNvPr>
          <p:cNvCxnSpPr>
            <a:cxnSpLocks/>
            <a:stCxn id="19" idx="0"/>
            <a:endCxn id="22" idx="3"/>
          </p:cNvCxnSpPr>
          <p:nvPr/>
        </p:nvCxnSpPr>
        <p:spPr>
          <a:xfrm>
            <a:off x="5495962" y="317932"/>
            <a:ext cx="3876638"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AutoShape 93">
            <a:extLst>
              <a:ext uri="{FF2B5EF4-FFF2-40B4-BE49-F238E27FC236}">
                <a16:creationId xmlns:a16="http://schemas.microsoft.com/office/drawing/2014/main" id="{6A35970D-4DF3-4711-BC7E-CEDA08C499AB}"/>
              </a:ext>
            </a:extLst>
          </p:cNvPr>
          <p:cNvSpPr>
            <a:spLocks noChangeArrowheads="1"/>
          </p:cNvSpPr>
          <p:nvPr/>
        </p:nvSpPr>
        <p:spPr bwMode="auto">
          <a:xfrm>
            <a:off x="5011503" y="539038"/>
            <a:ext cx="1283602" cy="365760"/>
          </a:xfrm>
          <a:prstGeom prst="homePlate">
            <a:avLst>
              <a:gd name="adj" fmla="val 41728"/>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dirty="0">
                <a:ea typeface="+mn-ea"/>
                <a:cs typeface="Arial" pitchFamily="34" charset="0"/>
              </a:rPr>
              <a:t>Retirement Account Considerations</a:t>
            </a:r>
          </a:p>
        </p:txBody>
      </p:sp>
    </p:spTree>
    <p:extLst>
      <p:ext uri="{BB962C8B-B14F-4D97-AF65-F5344CB8AC3E}">
        <p14:creationId xmlns:p14="http://schemas.microsoft.com/office/powerpoint/2010/main" val="2552313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A6C918C-E127-43A3-B3CB-C2D3FB892DEB}"/>
              </a:ext>
            </a:extLst>
          </p:cNvPr>
          <p:cNvSpPr/>
          <p:nvPr/>
        </p:nvSpPr>
        <p:spPr>
          <a:xfrm>
            <a:off x="519143" y="4831919"/>
            <a:ext cx="8288594" cy="914400"/>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302F21C9-1579-48BF-A15D-C1FB92F542A9}"/>
              </a:ext>
            </a:extLst>
          </p:cNvPr>
          <p:cNvSpPr>
            <a:spLocks noGrp="1"/>
          </p:cNvSpPr>
          <p:nvPr>
            <p:ph type="title"/>
          </p:nvPr>
        </p:nvSpPr>
        <p:spPr>
          <a:xfrm>
            <a:off x="685800" y="1176429"/>
            <a:ext cx="8686800" cy="365760"/>
          </a:xfrm>
        </p:spPr>
        <p:txBody>
          <a:bodyPr/>
          <a:lstStyle/>
          <a:p>
            <a:r>
              <a:rPr lang="en-US" dirty="0"/>
              <a:t>Offensive Strategies: Utilizing Lifetime Gifting Exemption</a:t>
            </a:r>
          </a:p>
        </p:txBody>
      </p:sp>
      <p:sp>
        <p:nvSpPr>
          <p:cNvPr id="4" name="Text Placeholder 3">
            <a:extLst>
              <a:ext uri="{FF2B5EF4-FFF2-40B4-BE49-F238E27FC236}">
                <a16:creationId xmlns:a16="http://schemas.microsoft.com/office/drawing/2014/main" id="{733B1A81-42DE-4BBE-A5BC-B61DE5C67189}"/>
              </a:ext>
            </a:extLst>
          </p:cNvPr>
          <p:cNvSpPr>
            <a:spLocks noGrp="1"/>
          </p:cNvSpPr>
          <p:nvPr>
            <p:ph type="body" sz="quarter" idx="11"/>
          </p:nvPr>
        </p:nvSpPr>
        <p:spPr>
          <a:xfrm>
            <a:off x="685800" y="2066973"/>
            <a:ext cx="8123464" cy="4528998"/>
          </a:xfrm>
        </p:spPr>
        <p:txBody>
          <a:bodyPr/>
          <a:lstStyle/>
          <a:p>
            <a:pPr marL="0" indent="0">
              <a:spcAft>
                <a:spcPts val="400"/>
              </a:spcAft>
              <a:buNone/>
            </a:pPr>
            <a:r>
              <a:rPr lang="en-US" sz="1600" b="1" dirty="0">
                <a:solidFill>
                  <a:schemeClr val="accent1"/>
                </a:solidFill>
              </a:rPr>
              <a:t>Lifetime gifting exemption</a:t>
            </a:r>
          </a:p>
          <a:p>
            <a:pPr>
              <a:spcAft>
                <a:spcPts val="400"/>
              </a:spcAft>
            </a:pPr>
            <a:r>
              <a:rPr lang="en-US" sz="1400" dirty="0"/>
              <a:t>For high-net-worth individuals, there is an opportunity to make substantial gifts during your lifetime</a:t>
            </a:r>
          </a:p>
          <a:p>
            <a:pPr marL="0" indent="0">
              <a:spcAft>
                <a:spcPts val="400"/>
              </a:spcAft>
              <a:buNone/>
            </a:pPr>
            <a:endParaRPr lang="en-US" sz="1400" dirty="0"/>
          </a:p>
          <a:p>
            <a:pPr marL="0" indent="0">
              <a:spcAft>
                <a:spcPts val="400"/>
              </a:spcAft>
              <a:buNone/>
            </a:pPr>
            <a:r>
              <a:rPr lang="en-US" sz="1600" b="1" dirty="0">
                <a:solidFill>
                  <a:schemeClr val="accent1"/>
                </a:solidFill>
              </a:rPr>
              <a:t>Existing law and proposed legislation</a:t>
            </a:r>
          </a:p>
          <a:p>
            <a:pPr>
              <a:spcAft>
                <a:spcPts val="400"/>
              </a:spcAft>
            </a:pPr>
            <a:r>
              <a:rPr lang="en-US" sz="1400" dirty="0"/>
              <a:t>Federal exemption amount in 2021</a:t>
            </a:r>
          </a:p>
          <a:p>
            <a:pPr marL="795162" lvl="2">
              <a:buClr>
                <a:schemeClr val="tx1"/>
              </a:buClr>
              <a:buFont typeface="Arial" panose="020B0604020202020204" pitchFamily="34" charset="0"/>
              <a:buChar char="–"/>
            </a:pPr>
            <a:r>
              <a:rPr lang="en-US" sz="1400" kern="1200" dirty="0"/>
              <a:t>$11.7 million per person</a:t>
            </a:r>
          </a:p>
          <a:p>
            <a:pPr marL="795162" lvl="2">
              <a:spcAft>
                <a:spcPts val="1200"/>
              </a:spcAft>
              <a:buClr>
                <a:schemeClr val="tx1"/>
              </a:buClr>
              <a:buFont typeface="Arial" panose="020B0604020202020204" pitchFamily="34" charset="0"/>
              <a:buChar char="–"/>
            </a:pPr>
            <a:r>
              <a:rPr lang="en-US" sz="1400" kern="1200" dirty="0"/>
              <a:t>$23.4 million married couple </a:t>
            </a:r>
          </a:p>
          <a:p>
            <a:pPr>
              <a:spcAft>
                <a:spcPts val="400"/>
              </a:spcAft>
            </a:pPr>
            <a:r>
              <a:rPr lang="en-US" sz="1400" dirty="0"/>
              <a:t>Without additional legislative action, the federal exemption amount will sunset in 2026 </a:t>
            </a:r>
          </a:p>
          <a:p>
            <a:pPr marL="795162" lvl="2">
              <a:buClr>
                <a:schemeClr val="tx1"/>
              </a:buClr>
              <a:buFont typeface="Arial" panose="020B0604020202020204" pitchFamily="34" charset="0"/>
              <a:buChar char="–"/>
            </a:pPr>
            <a:r>
              <a:rPr lang="en-US" sz="1400" kern="1200" dirty="0"/>
              <a:t>$5 million per person (indexed for inflation)</a:t>
            </a:r>
          </a:p>
          <a:p>
            <a:pPr marL="0" indent="0">
              <a:spcAft>
                <a:spcPts val="400"/>
              </a:spcAft>
              <a:buNone/>
            </a:pPr>
            <a:endParaRPr lang="en-US" sz="1400" dirty="0">
              <a:solidFill>
                <a:srgbClr val="77828C"/>
              </a:solidFill>
              <a:latin typeface="Gotham Narrow Light"/>
            </a:endParaRPr>
          </a:p>
          <a:p>
            <a:pPr marL="0" indent="0">
              <a:lnSpc>
                <a:spcPts val="1800"/>
              </a:lnSpc>
              <a:spcAft>
                <a:spcPts val="400"/>
              </a:spcAft>
              <a:buNone/>
            </a:pPr>
            <a:r>
              <a:rPr lang="en-US" sz="1400" b="1" dirty="0">
                <a:solidFill>
                  <a:schemeClr val="tx2">
                    <a:lumMod val="75000"/>
                  </a:schemeClr>
                </a:solidFill>
                <a:latin typeface="+mn-lt"/>
              </a:rPr>
              <a:t>Legislation may be enacted at any time that may abruptly, and potentially dramatically, </a:t>
            </a:r>
            <a:br>
              <a:rPr lang="en-US" sz="1400" b="1" dirty="0">
                <a:solidFill>
                  <a:schemeClr val="tx2">
                    <a:lumMod val="75000"/>
                  </a:schemeClr>
                </a:solidFill>
                <a:latin typeface="+mn-lt"/>
              </a:rPr>
            </a:br>
            <a:r>
              <a:rPr lang="en-US" sz="1400" b="1" dirty="0">
                <a:solidFill>
                  <a:schemeClr val="tx2">
                    <a:lumMod val="75000"/>
                  </a:schemeClr>
                </a:solidFill>
                <a:latin typeface="+mn-lt"/>
              </a:rPr>
              <a:t>reduce the lifetime gift exemption as early as January 1, 2022. If you are considering making </a:t>
            </a:r>
            <a:br>
              <a:rPr lang="en-US" sz="1400" b="1" dirty="0">
                <a:solidFill>
                  <a:schemeClr val="tx2">
                    <a:lumMod val="75000"/>
                  </a:schemeClr>
                </a:solidFill>
                <a:latin typeface="+mn-lt"/>
              </a:rPr>
            </a:br>
            <a:r>
              <a:rPr lang="en-US" sz="1400" b="1" dirty="0">
                <a:solidFill>
                  <a:schemeClr val="tx2">
                    <a:lumMod val="75000"/>
                  </a:schemeClr>
                </a:solidFill>
                <a:latin typeface="+mn-lt"/>
              </a:rPr>
              <a:t>a substantial lifetime gift, now is the time.</a:t>
            </a:r>
          </a:p>
          <a:p>
            <a:pPr marL="0" indent="0">
              <a:spcAft>
                <a:spcPts val="400"/>
              </a:spcAft>
              <a:buNone/>
            </a:pPr>
            <a:endParaRPr lang="en-US" sz="1400" dirty="0"/>
          </a:p>
          <a:p>
            <a:r>
              <a:rPr lang="en-US" sz="1400" dirty="0"/>
              <a:t>Other legislative proposal: Severely eliminating the effectiveness and use of grantor status in newly created trusts</a:t>
            </a:r>
          </a:p>
        </p:txBody>
      </p:sp>
      <p:sp>
        <p:nvSpPr>
          <p:cNvPr id="13" name="AutoShape 90">
            <a:extLst>
              <a:ext uri="{FF2B5EF4-FFF2-40B4-BE49-F238E27FC236}">
                <a16:creationId xmlns:a16="http://schemas.microsoft.com/office/drawing/2014/main" id="{47604D6A-0A64-42E8-B662-863ECD2C6985}"/>
              </a:ext>
            </a:extLst>
          </p:cNvPr>
          <p:cNvSpPr>
            <a:spLocks noChangeArrowheads="1"/>
          </p:cNvSpPr>
          <p:nvPr/>
        </p:nvSpPr>
        <p:spPr bwMode="auto">
          <a:xfrm>
            <a:off x="6231746" y="542884"/>
            <a:ext cx="1214985" cy="365760"/>
          </a:xfrm>
          <a:prstGeom prst="chevron">
            <a:avLst>
              <a:gd name="adj" fmla="val 41544"/>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dirty="0">
                <a:ea typeface="+mn-ea"/>
                <a:cs typeface="Arial" pitchFamily="34" charset="0"/>
              </a:rPr>
              <a:t>Harvesting </a:t>
            </a:r>
          </a:p>
          <a:p>
            <a:pPr algn="ctr" eaLnBrk="1" hangingPunct="1">
              <a:spcBef>
                <a:spcPct val="20000"/>
              </a:spcBef>
              <a:defRPr/>
            </a:pPr>
            <a:r>
              <a:rPr lang="en-GB" sz="900" dirty="0">
                <a:ea typeface="+mn-ea"/>
                <a:cs typeface="Arial" pitchFamily="34" charset="0"/>
              </a:rPr>
              <a:t>Capital Gains</a:t>
            </a:r>
          </a:p>
        </p:txBody>
      </p:sp>
      <p:sp>
        <p:nvSpPr>
          <p:cNvPr id="15" name="AutoShape 90">
            <a:extLst>
              <a:ext uri="{FF2B5EF4-FFF2-40B4-BE49-F238E27FC236}">
                <a16:creationId xmlns:a16="http://schemas.microsoft.com/office/drawing/2014/main" id="{2C2F58E2-28F0-4A82-AF0F-2281C987926D}"/>
              </a:ext>
            </a:extLst>
          </p:cNvPr>
          <p:cNvSpPr>
            <a:spLocks noChangeArrowheads="1"/>
          </p:cNvSpPr>
          <p:nvPr/>
        </p:nvSpPr>
        <p:spPr bwMode="auto">
          <a:xfrm>
            <a:off x="7395014" y="529395"/>
            <a:ext cx="1283602" cy="372490"/>
          </a:xfrm>
          <a:prstGeom prst="chevron">
            <a:avLst>
              <a:gd name="adj" fmla="val 41544"/>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dirty="0">
                <a:cs typeface="Arial" pitchFamily="34" charset="0"/>
              </a:rPr>
              <a:t>Deferring Deductions</a:t>
            </a:r>
            <a:endParaRPr lang="en-GB" sz="900" dirty="0">
              <a:ea typeface="+mn-ea"/>
              <a:cs typeface="Arial" pitchFamily="34" charset="0"/>
            </a:endParaRPr>
          </a:p>
        </p:txBody>
      </p:sp>
      <p:sp>
        <p:nvSpPr>
          <p:cNvPr id="16" name="AutoShape 90">
            <a:extLst>
              <a:ext uri="{FF2B5EF4-FFF2-40B4-BE49-F238E27FC236}">
                <a16:creationId xmlns:a16="http://schemas.microsoft.com/office/drawing/2014/main" id="{610D8449-20B4-4B49-B4D6-5C9668C65517}"/>
              </a:ext>
            </a:extLst>
          </p:cNvPr>
          <p:cNvSpPr>
            <a:spLocks noChangeArrowheads="1"/>
          </p:cNvSpPr>
          <p:nvPr/>
        </p:nvSpPr>
        <p:spPr bwMode="auto">
          <a:xfrm>
            <a:off x="8443890" y="536536"/>
            <a:ext cx="1546270" cy="365760"/>
          </a:xfrm>
          <a:prstGeom prst="chevron">
            <a:avLst>
              <a:gd name="adj" fmla="val 41544"/>
            </a:avLst>
          </a:prstGeom>
          <a:noFill/>
          <a:ln w="9525" algn="ctr">
            <a:noFill/>
            <a:miter lim="800000"/>
            <a:headEnd type="none" w="sm" len="sm"/>
            <a:tailEnd type="none" w="med" len="lg"/>
          </a:ln>
        </p:spPr>
        <p:txBody>
          <a:bodyPr tIns="91440" bIns="91440" anchor="ctr"/>
          <a:lstStyle/>
          <a:p>
            <a:pPr algn="ctr">
              <a:spcBef>
                <a:spcPct val="20000"/>
              </a:spcBef>
              <a:defRPr/>
            </a:pPr>
            <a:r>
              <a:rPr lang="en-GB" sz="900" b="1" dirty="0">
                <a:cs typeface="Arial" pitchFamily="34" charset="0"/>
              </a:rPr>
              <a:t>Utilizing Lifetime Gifting Exemption</a:t>
            </a:r>
          </a:p>
        </p:txBody>
      </p:sp>
      <p:sp>
        <p:nvSpPr>
          <p:cNvPr id="19" name="Freeform 7">
            <a:extLst>
              <a:ext uri="{FF2B5EF4-FFF2-40B4-BE49-F238E27FC236}">
                <a16:creationId xmlns:a16="http://schemas.microsoft.com/office/drawing/2014/main" id="{34280187-8E84-48BF-99CF-6AAEA6168C46}"/>
              </a:ext>
            </a:extLst>
          </p:cNvPr>
          <p:cNvSpPr>
            <a:spLocks/>
          </p:cNvSpPr>
          <p:nvPr/>
        </p:nvSpPr>
        <p:spPr bwMode="auto">
          <a:xfrm>
            <a:off x="5495962" y="317932"/>
            <a:ext cx="309563" cy="204788"/>
          </a:xfrm>
          <a:custGeom>
            <a:avLst/>
            <a:gdLst>
              <a:gd name="T0" fmla="*/ 0 w 195"/>
              <a:gd name="T1" fmla="*/ 0 h 129"/>
              <a:gd name="T2" fmla="*/ 68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8" y="129"/>
                </a:lnTo>
                <a:lnTo>
                  <a:pt x="125" y="129"/>
                </a:lnTo>
                <a:lnTo>
                  <a:pt x="195"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20" name="Freeform 8">
            <a:extLst>
              <a:ext uri="{FF2B5EF4-FFF2-40B4-BE49-F238E27FC236}">
                <a16:creationId xmlns:a16="http://schemas.microsoft.com/office/drawing/2014/main" id="{703AC576-373F-4540-B8FB-6ABF48EA92B6}"/>
              </a:ext>
            </a:extLst>
          </p:cNvPr>
          <p:cNvSpPr>
            <a:spLocks/>
          </p:cNvSpPr>
          <p:nvPr/>
        </p:nvSpPr>
        <p:spPr bwMode="auto">
          <a:xfrm>
            <a:off x="6684458" y="317932"/>
            <a:ext cx="309563" cy="204788"/>
          </a:xfrm>
          <a:custGeom>
            <a:avLst/>
            <a:gdLst>
              <a:gd name="T0" fmla="*/ 0 w 195"/>
              <a:gd name="T1" fmla="*/ 0 h 129"/>
              <a:gd name="T2" fmla="*/ 68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8" y="129"/>
                </a:lnTo>
                <a:lnTo>
                  <a:pt x="125" y="129"/>
                </a:lnTo>
                <a:lnTo>
                  <a:pt x="195"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21" name="Freeform 9">
            <a:extLst>
              <a:ext uri="{FF2B5EF4-FFF2-40B4-BE49-F238E27FC236}">
                <a16:creationId xmlns:a16="http://schemas.microsoft.com/office/drawing/2014/main" id="{FB16D4D4-DF14-4CBE-97EA-4428DC64AC5C}"/>
              </a:ext>
            </a:extLst>
          </p:cNvPr>
          <p:cNvSpPr>
            <a:spLocks/>
          </p:cNvSpPr>
          <p:nvPr/>
        </p:nvSpPr>
        <p:spPr bwMode="auto">
          <a:xfrm>
            <a:off x="7872954" y="317932"/>
            <a:ext cx="309563" cy="204788"/>
          </a:xfrm>
          <a:custGeom>
            <a:avLst/>
            <a:gdLst>
              <a:gd name="T0" fmla="*/ 0 w 195"/>
              <a:gd name="T1" fmla="*/ 0 h 129"/>
              <a:gd name="T2" fmla="*/ 69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9" y="129"/>
                </a:lnTo>
                <a:lnTo>
                  <a:pt x="125" y="129"/>
                </a:lnTo>
                <a:lnTo>
                  <a:pt x="195"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22" name="Freeform 10">
            <a:extLst>
              <a:ext uri="{FF2B5EF4-FFF2-40B4-BE49-F238E27FC236}">
                <a16:creationId xmlns:a16="http://schemas.microsoft.com/office/drawing/2014/main" id="{E73F730E-ADC3-4D6C-BC19-EECD889C73DD}"/>
              </a:ext>
            </a:extLst>
          </p:cNvPr>
          <p:cNvSpPr>
            <a:spLocks/>
          </p:cNvSpPr>
          <p:nvPr/>
        </p:nvSpPr>
        <p:spPr bwMode="auto">
          <a:xfrm>
            <a:off x="9061450" y="317932"/>
            <a:ext cx="311150" cy="204788"/>
          </a:xfrm>
          <a:custGeom>
            <a:avLst/>
            <a:gdLst>
              <a:gd name="T0" fmla="*/ 0 w 196"/>
              <a:gd name="T1" fmla="*/ 0 h 129"/>
              <a:gd name="T2" fmla="*/ 69 w 196"/>
              <a:gd name="T3" fmla="*/ 129 h 129"/>
              <a:gd name="T4" fmla="*/ 125 w 196"/>
              <a:gd name="T5" fmla="*/ 129 h 129"/>
              <a:gd name="T6" fmla="*/ 196 w 196"/>
              <a:gd name="T7" fmla="*/ 0 h 129"/>
              <a:gd name="T8" fmla="*/ 0 w 196"/>
              <a:gd name="T9" fmla="*/ 0 h 129"/>
              <a:gd name="T10" fmla="*/ 0 w 196"/>
              <a:gd name="T11" fmla="*/ 0 h 129"/>
            </a:gdLst>
            <a:ahLst/>
            <a:cxnLst>
              <a:cxn ang="0">
                <a:pos x="T0" y="T1"/>
              </a:cxn>
              <a:cxn ang="0">
                <a:pos x="T2" y="T3"/>
              </a:cxn>
              <a:cxn ang="0">
                <a:pos x="T4" y="T5"/>
              </a:cxn>
              <a:cxn ang="0">
                <a:pos x="T6" y="T7"/>
              </a:cxn>
              <a:cxn ang="0">
                <a:pos x="T8" y="T9"/>
              </a:cxn>
              <a:cxn ang="0">
                <a:pos x="T10" y="T11"/>
              </a:cxn>
            </a:cxnLst>
            <a:rect l="0" t="0" r="r" b="b"/>
            <a:pathLst>
              <a:path w="196" h="129">
                <a:moveTo>
                  <a:pt x="0" y="0"/>
                </a:moveTo>
                <a:lnTo>
                  <a:pt x="69" y="129"/>
                </a:lnTo>
                <a:lnTo>
                  <a:pt x="125" y="129"/>
                </a:lnTo>
                <a:lnTo>
                  <a:pt x="196" y="0"/>
                </a:lnTo>
                <a:lnTo>
                  <a:pt x="0"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kern="400"/>
          </a:p>
        </p:txBody>
      </p:sp>
      <p:cxnSp>
        <p:nvCxnSpPr>
          <p:cNvPr id="23" name="Straight Connector 22">
            <a:extLst>
              <a:ext uri="{FF2B5EF4-FFF2-40B4-BE49-F238E27FC236}">
                <a16:creationId xmlns:a16="http://schemas.microsoft.com/office/drawing/2014/main" id="{C6C9C415-922D-4061-AAF7-FBC5894CF7FD}"/>
              </a:ext>
            </a:extLst>
          </p:cNvPr>
          <p:cNvCxnSpPr>
            <a:cxnSpLocks/>
            <a:stCxn id="19" idx="0"/>
            <a:endCxn id="22" idx="3"/>
          </p:cNvCxnSpPr>
          <p:nvPr/>
        </p:nvCxnSpPr>
        <p:spPr>
          <a:xfrm>
            <a:off x="5495962" y="317932"/>
            <a:ext cx="3876638"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AutoShape 93">
            <a:extLst>
              <a:ext uri="{FF2B5EF4-FFF2-40B4-BE49-F238E27FC236}">
                <a16:creationId xmlns:a16="http://schemas.microsoft.com/office/drawing/2014/main" id="{F763163F-3CA6-486E-8C1E-DB3250DEC3C7}"/>
              </a:ext>
            </a:extLst>
          </p:cNvPr>
          <p:cNvSpPr>
            <a:spLocks noChangeArrowheads="1"/>
          </p:cNvSpPr>
          <p:nvPr/>
        </p:nvSpPr>
        <p:spPr bwMode="auto">
          <a:xfrm>
            <a:off x="5011503" y="539038"/>
            <a:ext cx="1283602" cy="365760"/>
          </a:xfrm>
          <a:prstGeom prst="homePlate">
            <a:avLst>
              <a:gd name="adj" fmla="val 41728"/>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dirty="0">
                <a:ea typeface="+mn-ea"/>
                <a:cs typeface="Arial" pitchFamily="34" charset="0"/>
              </a:rPr>
              <a:t>Retirement Account Considerations</a:t>
            </a:r>
          </a:p>
        </p:txBody>
      </p:sp>
    </p:spTree>
    <p:extLst>
      <p:ext uri="{BB962C8B-B14F-4D97-AF65-F5344CB8AC3E}">
        <p14:creationId xmlns:p14="http://schemas.microsoft.com/office/powerpoint/2010/main" val="1159223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32697-60F3-4B3C-AEB2-01491FCA8611}"/>
              </a:ext>
            </a:extLst>
          </p:cNvPr>
          <p:cNvSpPr>
            <a:spLocks noGrp="1"/>
          </p:cNvSpPr>
          <p:nvPr>
            <p:ph type="title"/>
          </p:nvPr>
        </p:nvSpPr>
        <p:spPr/>
        <p:txBody>
          <a:bodyPr/>
          <a:lstStyle/>
          <a:p>
            <a:r>
              <a:rPr lang="en-US" dirty="0"/>
              <a:t>Year-End Planning Summary</a:t>
            </a:r>
          </a:p>
        </p:txBody>
      </p:sp>
      <p:sp>
        <p:nvSpPr>
          <p:cNvPr id="3" name="Text Placeholder 2">
            <a:extLst>
              <a:ext uri="{FF2B5EF4-FFF2-40B4-BE49-F238E27FC236}">
                <a16:creationId xmlns:a16="http://schemas.microsoft.com/office/drawing/2014/main" id="{AD4EEB12-1D8F-4959-93A5-DCB5646BD9A8}"/>
              </a:ext>
            </a:extLst>
          </p:cNvPr>
          <p:cNvSpPr>
            <a:spLocks noGrp="1"/>
          </p:cNvSpPr>
          <p:nvPr>
            <p:ph type="body" sz="quarter" idx="10"/>
          </p:nvPr>
        </p:nvSpPr>
        <p:spPr/>
        <p:txBody>
          <a:bodyPr/>
          <a:lstStyle/>
          <a:p>
            <a:r>
              <a:rPr lang="en-US" dirty="0"/>
              <a:t> </a:t>
            </a:r>
          </a:p>
        </p:txBody>
      </p:sp>
      <p:sp>
        <p:nvSpPr>
          <p:cNvPr id="6" name="TextBox 5">
            <a:extLst>
              <a:ext uri="{FF2B5EF4-FFF2-40B4-BE49-F238E27FC236}">
                <a16:creationId xmlns:a16="http://schemas.microsoft.com/office/drawing/2014/main" id="{D57F7057-0D35-4987-940F-7B757B31D3CA}"/>
              </a:ext>
            </a:extLst>
          </p:cNvPr>
          <p:cNvSpPr txBox="1"/>
          <p:nvPr/>
        </p:nvSpPr>
        <p:spPr>
          <a:xfrm>
            <a:off x="685800" y="2068927"/>
            <a:ext cx="8219872" cy="1769715"/>
          </a:xfrm>
          <a:prstGeom prst="rect">
            <a:avLst/>
          </a:prstGeom>
        </p:spPr>
        <p:txBody>
          <a:bodyPr wrap="square" lIns="0" tIns="0" rIns="0" bIns="0" rtlCol="0">
            <a:spAutoFit/>
          </a:bodyPr>
          <a:lstStyle/>
          <a:p>
            <a:pPr>
              <a:spcAft>
                <a:spcPts val="600"/>
              </a:spcAft>
            </a:pPr>
            <a:r>
              <a:rPr lang="en-US" sz="1600" b="1" dirty="0">
                <a:solidFill>
                  <a:schemeClr val="accent1"/>
                </a:solidFill>
              </a:rPr>
              <a:t>In review</a:t>
            </a:r>
          </a:p>
          <a:p>
            <a:pPr marL="117475" indent="-117475">
              <a:spcAft>
                <a:spcPts val="600"/>
              </a:spcAft>
              <a:buFont typeface="Arial" panose="020B0604020202020204" pitchFamily="34" charset="0"/>
              <a:buChar char="•"/>
            </a:pPr>
            <a:r>
              <a:rPr lang="en-US" sz="1400" dirty="0"/>
              <a:t>Your year-end planning review is an important process, especially considering potential new tax legislation and an uncertain market and economic environment. </a:t>
            </a:r>
          </a:p>
          <a:p>
            <a:pPr marL="117475" indent="-117475">
              <a:spcAft>
                <a:spcPts val="600"/>
              </a:spcAft>
              <a:buFont typeface="Arial" panose="020B0604020202020204" pitchFamily="34" charset="0"/>
              <a:buChar char="•"/>
            </a:pPr>
            <a:r>
              <a:rPr lang="en-US" sz="1400" dirty="0"/>
              <a:t>It’s important to consider your goals for your family and finances, and to meet with your advisors to discuss the strategies that are best for your situation. </a:t>
            </a:r>
          </a:p>
          <a:p>
            <a:pPr marL="117475" indent="-117475">
              <a:spcAft>
                <a:spcPts val="600"/>
              </a:spcAft>
              <a:buFont typeface="Arial" panose="020B0604020202020204" pitchFamily="34" charset="0"/>
              <a:buChar char="•"/>
            </a:pPr>
            <a:r>
              <a:rPr lang="en-US" sz="1400" dirty="0"/>
              <a:t>A well-coordinated plan is key to utilizing this year’s opportunities and being prepared for what the future may bring. </a:t>
            </a:r>
          </a:p>
        </p:txBody>
      </p:sp>
      <p:grpSp>
        <p:nvGrpSpPr>
          <p:cNvPr id="18" name="Group 17">
            <a:extLst>
              <a:ext uri="{FF2B5EF4-FFF2-40B4-BE49-F238E27FC236}">
                <a16:creationId xmlns:a16="http://schemas.microsoft.com/office/drawing/2014/main" id="{CAF0D2DD-3D15-4C1C-A4EB-7283A47F454E}"/>
              </a:ext>
            </a:extLst>
          </p:cNvPr>
          <p:cNvGrpSpPr/>
          <p:nvPr/>
        </p:nvGrpSpPr>
        <p:grpSpPr>
          <a:xfrm>
            <a:off x="2946123" y="4064696"/>
            <a:ext cx="3279314" cy="2874723"/>
            <a:chOff x="3331923" y="4064696"/>
            <a:chExt cx="2893513" cy="2536521"/>
          </a:xfrm>
        </p:grpSpPr>
        <p:sp>
          <p:nvSpPr>
            <p:cNvPr id="7" name="Oval 6">
              <a:extLst>
                <a:ext uri="{FF2B5EF4-FFF2-40B4-BE49-F238E27FC236}">
                  <a16:creationId xmlns:a16="http://schemas.microsoft.com/office/drawing/2014/main" id="{0A8E9A9D-697A-410A-A904-549008113681}"/>
                </a:ext>
              </a:extLst>
            </p:cNvPr>
            <p:cNvSpPr/>
            <p:nvPr/>
          </p:nvSpPr>
          <p:spPr>
            <a:xfrm>
              <a:off x="4152378" y="4064696"/>
              <a:ext cx="1196236" cy="1196236"/>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panose="020B0604020202020204" pitchFamily="34" charset="0"/>
                <a:cs typeface="Arial" panose="020B0604020202020204" pitchFamily="34" charset="0"/>
              </a:endParaRPr>
            </a:p>
          </p:txBody>
        </p:sp>
        <p:sp>
          <p:nvSpPr>
            <p:cNvPr id="9" name="Oval 8">
              <a:extLst>
                <a:ext uri="{FF2B5EF4-FFF2-40B4-BE49-F238E27FC236}">
                  <a16:creationId xmlns:a16="http://schemas.microsoft.com/office/drawing/2014/main" id="{31D111CD-A50D-43B7-8153-2C4C65000432}"/>
                </a:ext>
              </a:extLst>
            </p:cNvPr>
            <p:cNvSpPr/>
            <p:nvPr/>
          </p:nvSpPr>
          <p:spPr>
            <a:xfrm>
              <a:off x="5029200" y="5404981"/>
              <a:ext cx="1196236" cy="1196236"/>
            </a:xfrm>
            <a:prstGeom prst="ellipse">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panose="020B0604020202020204" pitchFamily="34" charset="0"/>
                <a:cs typeface="Arial" panose="020B0604020202020204" pitchFamily="34" charset="0"/>
              </a:endParaRPr>
            </a:p>
          </p:txBody>
        </p:sp>
        <p:sp>
          <p:nvSpPr>
            <p:cNvPr id="10" name="Oval 9">
              <a:extLst>
                <a:ext uri="{FF2B5EF4-FFF2-40B4-BE49-F238E27FC236}">
                  <a16:creationId xmlns:a16="http://schemas.microsoft.com/office/drawing/2014/main" id="{13844578-B289-4942-9C4C-633CCF8B5BE8}"/>
                </a:ext>
              </a:extLst>
            </p:cNvPr>
            <p:cNvSpPr/>
            <p:nvPr/>
          </p:nvSpPr>
          <p:spPr>
            <a:xfrm>
              <a:off x="3331923" y="5404981"/>
              <a:ext cx="1196236" cy="1196236"/>
            </a:xfrm>
            <a:prstGeom prst="ellipse">
              <a:avLst/>
            </a:pr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panose="020B0604020202020204" pitchFamily="34" charset="0"/>
                <a:cs typeface="Arial" panose="020B0604020202020204" pitchFamily="34" charset="0"/>
              </a:endParaRPr>
            </a:p>
          </p:txBody>
        </p:sp>
        <p:cxnSp>
          <p:nvCxnSpPr>
            <p:cNvPr id="12" name="Straight Connector 11">
              <a:extLst>
                <a:ext uri="{FF2B5EF4-FFF2-40B4-BE49-F238E27FC236}">
                  <a16:creationId xmlns:a16="http://schemas.microsoft.com/office/drawing/2014/main" id="{DBCDBB7B-C5D9-45E2-8FFD-195E51DE12AF}"/>
                </a:ext>
              </a:extLst>
            </p:cNvPr>
            <p:cNvCxnSpPr>
              <a:stCxn id="7" idx="4"/>
              <a:endCxn id="10" idx="7"/>
            </p:cNvCxnSpPr>
            <p:nvPr/>
          </p:nvCxnSpPr>
          <p:spPr>
            <a:xfrm flipH="1">
              <a:off x="4352974" y="5260932"/>
              <a:ext cx="397522" cy="319234"/>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14" name="Straight Connector 13">
              <a:extLst>
                <a:ext uri="{FF2B5EF4-FFF2-40B4-BE49-F238E27FC236}">
                  <a16:creationId xmlns:a16="http://schemas.microsoft.com/office/drawing/2014/main" id="{490CF055-96AC-49B5-963D-36A143B467BE}"/>
                </a:ext>
              </a:extLst>
            </p:cNvPr>
            <p:cNvCxnSpPr>
              <a:stCxn id="7" idx="4"/>
              <a:endCxn id="9" idx="1"/>
            </p:cNvCxnSpPr>
            <p:nvPr/>
          </p:nvCxnSpPr>
          <p:spPr>
            <a:xfrm>
              <a:off x="4750496" y="5260932"/>
              <a:ext cx="453889" cy="31923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5CAD6910-C780-40DC-9104-4124F431E344}"/>
                </a:ext>
              </a:extLst>
            </p:cNvPr>
            <p:cNvSpPr txBox="1"/>
            <p:nvPr/>
          </p:nvSpPr>
          <p:spPr>
            <a:xfrm>
              <a:off x="4196220" y="4430652"/>
              <a:ext cx="1102290" cy="430887"/>
            </a:xfrm>
            <a:prstGeom prst="rect">
              <a:avLst/>
            </a:prstGeom>
          </p:spPr>
          <p:txBody>
            <a:bodyPr wrap="square" lIns="0" tIns="0" rIns="0" bIns="0" rtlCol="0">
              <a:spAutoFit/>
            </a:bodyPr>
            <a:lstStyle/>
            <a:p>
              <a:pPr marL="0" indent="0" algn="ctr">
                <a:buNone/>
              </a:pPr>
              <a:r>
                <a:rPr lang="en-US" sz="1400" b="1" dirty="0">
                  <a:solidFill>
                    <a:schemeClr val="bg1"/>
                  </a:solidFill>
                  <a:latin typeface="Arial" panose="020B0604020202020204" pitchFamily="34" charset="0"/>
                  <a:cs typeface="Arial" panose="020B0604020202020204" pitchFamily="34" charset="0"/>
                </a:rPr>
                <a:t>Routine strategies</a:t>
              </a:r>
            </a:p>
          </p:txBody>
        </p:sp>
        <p:sp>
          <p:nvSpPr>
            <p:cNvPr id="16" name="TextBox 15">
              <a:extLst>
                <a:ext uri="{FF2B5EF4-FFF2-40B4-BE49-F238E27FC236}">
                  <a16:creationId xmlns:a16="http://schemas.microsoft.com/office/drawing/2014/main" id="{CB9AFB5D-0C97-4746-8356-ED5A1BD76457}"/>
                </a:ext>
              </a:extLst>
            </p:cNvPr>
            <p:cNvSpPr txBox="1"/>
            <p:nvPr/>
          </p:nvSpPr>
          <p:spPr>
            <a:xfrm>
              <a:off x="3375764" y="5786219"/>
              <a:ext cx="1102290" cy="430887"/>
            </a:xfrm>
            <a:prstGeom prst="rect">
              <a:avLst/>
            </a:prstGeom>
          </p:spPr>
          <p:txBody>
            <a:bodyPr wrap="square" lIns="0" tIns="0" rIns="0" bIns="0" rtlCol="0">
              <a:spAutoFit/>
            </a:bodyPr>
            <a:lstStyle/>
            <a:p>
              <a:pPr marL="0" indent="0" algn="ctr">
                <a:buNone/>
              </a:pPr>
              <a:r>
                <a:rPr lang="en-US" sz="1400" b="1" dirty="0">
                  <a:solidFill>
                    <a:schemeClr val="bg1"/>
                  </a:solidFill>
                  <a:latin typeface="Arial" panose="020B0604020202020204" pitchFamily="34" charset="0"/>
                  <a:cs typeface="Arial" panose="020B0604020202020204" pitchFamily="34" charset="0"/>
                </a:rPr>
                <a:t>Defensive strategies</a:t>
              </a:r>
            </a:p>
          </p:txBody>
        </p:sp>
        <p:sp>
          <p:nvSpPr>
            <p:cNvPr id="17" name="TextBox 16">
              <a:extLst>
                <a:ext uri="{FF2B5EF4-FFF2-40B4-BE49-F238E27FC236}">
                  <a16:creationId xmlns:a16="http://schemas.microsoft.com/office/drawing/2014/main" id="{9D705308-C47B-4FD1-AE85-6EB45B3AB4F1}"/>
                </a:ext>
              </a:extLst>
            </p:cNvPr>
            <p:cNvSpPr txBox="1"/>
            <p:nvPr/>
          </p:nvSpPr>
          <p:spPr>
            <a:xfrm>
              <a:off x="5076173" y="5799413"/>
              <a:ext cx="1102290" cy="430887"/>
            </a:xfrm>
            <a:prstGeom prst="rect">
              <a:avLst/>
            </a:prstGeom>
          </p:spPr>
          <p:txBody>
            <a:bodyPr wrap="square" lIns="0" tIns="0" rIns="0" bIns="0" rtlCol="0">
              <a:spAutoFit/>
            </a:bodyPr>
            <a:lstStyle/>
            <a:p>
              <a:pPr marL="0" indent="0" algn="ctr">
                <a:buNone/>
              </a:pPr>
              <a:r>
                <a:rPr lang="en-US" sz="1400" b="1" dirty="0">
                  <a:solidFill>
                    <a:schemeClr val="bg1"/>
                  </a:solidFill>
                  <a:latin typeface="Arial" panose="020B0604020202020204" pitchFamily="34" charset="0"/>
                  <a:cs typeface="Arial" panose="020B0604020202020204" pitchFamily="34" charset="0"/>
                </a:rPr>
                <a:t>Offensive strategies</a:t>
              </a:r>
            </a:p>
          </p:txBody>
        </p:sp>
      </p:grpSp>
    </p:spTree>
    <p:extLst>
      <p:ext uri="{BB962C8B-B14F-4D97-AF65-F5344CB8AC3E}">
        <p14:creationId xmlns:p14="http://schemas.microsoft.com/office/powerpoint/2010/main" val="3156179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a:extLst>
              <a:ext uri="{FF2B5EF4-FFF2-40B4-BE49-F238E27FC236}">
                <a16:creationId xmlns:a16="http://schemas.microsoft.com/office/drawing/2014/main" id="{A9A9C777-75AA-41A3-A839-E4BA51DB9AB5}"/>
              </a:ext>
            </a:extLst>
          </p:cNvPr>
          <p:cNvSpPr txBox="1">
            <a:spLocks/>
          </p:cNvSpPr>
          <p:nvPr/>
        </p:nvSpPr>
        <p:spPr>
          <a:xfrm>
            <a:off x="3122919" y="903839"/>
            <a:ext cx="6516757" cy="365760"/>
          </a:xfrm>
          <a:prstGeom prst="rect">
            <a:avLst/>
          </a:prstGeom>
        </p:spPr>
        <p:txBody>
          <a:bodyPr/>
          <a:lstStyle>
            <a:lvl1pPr algn="l" defTabSz="1018824" rtl="0" eaLnBrk="1" latinLnBrk="0" hangingPunct="1">
              <a:lnSpc>
                <a:spcPts val="2700"/>
              </a:lnSpc>
              <a:spcBef>
                <a:spcPct val="0"/>
              </a:spcBef>
              <a:buNone/>
              <a:defRPr sz="2400" b="1" kern="400" baseline="0">
                <a:solidFill>
                  <a:schemeClr val="tx1"/>
                </a:solidFill>
                <a:latin typeface="Arial" panose="020B0604020202020204" pitchFamily="34" charset="0"/>
                <a:ea typeface="+mj-ea"/>
                <a:cs typeface="Arial" panose="020B0604020202020204" pitchFamily="34" charset="0"/>
              </a:defRPr>
            </a:lvl1pPr>
          </a:lstStyle>
          <a:p>
            <a:r>
              <a:rPr lang="en-US" dirty="0">
                <a:solidFill>
                  <a:schemeClr val="accent1"/>
                </a:solidFill>
              </a:rPr>
              <a:t>Alvina H. Lo</a:t>
            </a:r>
            <a:endParaRPr lang="en-US" sz="1800" dirty="0">
              <a:solidFill>
                <a:schemeClr val="accent1"/>
              </a:solidFill>
              <a:latin typeface="+mj-lt"/>
            </a:endParaRPr>
          </a:p>
        </p:txBody>
      </p:sp>
      <p:sp>
        <p:nvSpPr>
          <p:cNvPr id="8" name="Title 4">
            <a:extLst>
              <a:ext uri="{FF2B5EF4-FFF2-40B4-BE49-F238E27FC236}">
                <a16:creationId xmlns:a16="http://schemas.microsoft.com/office/drawing/2014/main" id="{FC1DCC01-0776-4481-AA4A-3AB51DCB25FB}"/>
              </a:ext>
            </a:extLst>
          </p:cNvPr>
          <p:cNvSpPr txBox="1">
            <a:spLocks/>
          </p:cNvSpPr>
          <p:nvPr/>
        </p:nvSpPr>
        <p:spPr>
          <a:xfrm>
            <a:off x="3216274" y="1277654"/>
            <a:ext cx="6155165" cy="365760"/>
          </a:xfrm>
          <a:prstGeom prst="rect">
            <a:avLst/>
          </a:prstGeom>
        </p:spPr>
        <p:txBody>
          <a:bodyPr vert="horz" lIns="0" tIns="0" rIns="0" bIns="0" rtlCol="0" anchor="t" anchorCtr="0">
            <a:noAutofit/>
          </a:bodyPr>
          <a:lstStyle>
            <a:lvl1pPr algn="l" defTabSz="1018824" rtl="0" eaLnBrk="1" latinLnBrk="0" hangingPunct="1">
              <a:lnSpc>
                <a:spcPts val="2700"/>
              </a:lnSpc>
              <a:spcBef>
                <a:spcPct val="0"/>
              </a:spcBef>
              <a:buNone/>
              <a:defRPr sz="2400" b="1" kern="400" baseline="0">
                <a:solidFill>
                  <a:schemeClr val="tx1"/>
                </a:solidFill>
                <a:latin typeface="Arial" panose="020B0604020202020204" pitchFamily="34" charset="0"/>
                <a:ea typeface="+mj-ea"/>
                <a:cs typeface="Arial" panose="020B0604020202020204" pitchFamily="34" charset="0"/>
              </a:defRPr>
            </a:lvl1pPr>
          </a:lstStyle>
          <a:p>
            <a:pPr>
              <a:lnSpc>
                <a:spcPts val="2400"/>
              </a:lnSpc>
            </a:pPr>
            <a:r>
              <a:rPr lang="en-US" sz="2000" b="0" dirty="0"/>
              <a:t>Chief Wealth Strategist</a:t>
            </a:r>
          </a:p>
          <a:p>
            <a:pPr>
              <a:lnSpc>
                <a:spcPts val="2400"/>
              </a:lnSpc>
            </a:pPr>
            <a:r>
              <a:rPr lang="en-US" sz="2000" b="0" dirty="0"/>
              <a:t> </a:t>
            </a:r>
          </a:p>
        </p:txBody>
      </p:sp>
      <p:sp>
        <p:nvSpPr>
          <p:cNvPr id="9" name="TextBox 8">
            <a:extLst>
              <a:ext uri="{FF2B5EF4-FFF2-40B4-BE49-F238E27FC236}">
                <a16:creationId xmlns:a16="http://schemas.microsoft.com/office/drawing/2014/main" id="{09B67E3B-3D6D-40FC-A8E2-549D4D297D0E}"/>
              </a:ext>
            </a:extLst>
          </p:cNvPr>
          <p:cNvSpPr txBox="1"/>
          <p:nvPr/>
        </p:nvSpPr>
        <p:spPr>
          <a:xfrm>
            <a:off x="701675" y="3865047"/>
            <a:ext cx="1901922" cy="2295821"/>
          </a:xfrm>
          <a:prstGeom prst="rect">
            <a:avLst/>
          </a:prstGeom>
        </p:spPr>
        <p:txBody>
          <a:bodyPr wrap="square" lIns="0" tIns="0" rIns="0" bIns="0" rtlCol="0">
            <a:spAutoFit/>
          </a:bodyPr>
          <a:lstStyle/>
          <a:p>
            <a:pPr>
              <a:lnSpc>
                <a:spcPts val="1000"/>
              </a:lnSpc>
              <a:spcAft>
                <a:spcPts val="300"/>
              </a:spcAft>
            </a:pPr>
            <a:r>
              <a:rPr lang="en-US" sz="1000" b="1" dirty="0">
                <a:solidFill>
                  <a:schemeClr val="accent1"/>
                </a:solidFill>
              </a:rPr>
              <a:t>Contact Information</a:t>
            </a:r>
          </a:p>
          <a:p>
            <a:pPr>
              <a:lnSpc>
                <a:spcPts val="1300"/>
              </a:lnSpc>
            </a:pPr>
            <a:r>
              <a:rPr lang="en-US" sz="1000" dirty="0"/>
              <a:t>350 Park Avenue</a:t>
            </a:r>
          </a:p>
          <a:p>
            <a:pPr>
              <a:lnSpc>
                <a:spcPts val="1300"/>
              </a:lnSpc>
            </a:pPr>
            <a:r>
              <a:rPr lang="en-US" sz="1000" dirty="0"/>
              <a:t>9th Floor</a:t>
            </a:r>
          </a:p>
          <a:p>
            <a:pPr>
              <a:lnSpc>
                <a:spcPts val="1300"/>
              </a:lnSpc>
            </a:pPr>
            <a:r>
              <a:rPr lang="en-US" sz="1000" dirty="0"/>
              <a:t>New York, NY 10022</a:t>
            </a:r>
          </a:p>
          <a:p>
            <a:pPr>
              <a:lnSpc>
                <a:spcPts val="1300"/>
              </a:lnSpc>
            </a:pPr>
            <a:r>
              <a:rPr lang="en-US" sz="1000" dirty="0"/>
              <a:t>Phone | 212.415.0567</a:t>
            </a:r>
          </a:p>
          <a:p>
            <a:pPr>
              <a:lnSpc>
                <a:spcPts val="1300"/>
              </a:lnSpc>
            </a:pPr>
            <a:r>
              <a:rPr lang="en-US" sz="1000" dirty="0"/>
              <a:t>alo@wilmingtontrust.com</a:t>
            </a:r>
          </a:p>
          <a:p>
            <a:pPr>
              <a:lnSpc>
                <a:spcPts val="1000"/>
              </a:lnSpc>
              <a:spcBef>
                <a:spcPts val="1200"/>
              </a:spcBef>
              <a:spcAft>
                <a:spcPts val="300"/>
              </a:spcAft>
            </a:pPr>
            <a:r>
              <a:rPr lang="en-US" sz="1000" b="1" dirty="0">
                <a:solidFill>
                  <a:schemeClr val="accent1"/>
                </a:solidFill>
              </a:rPr>
              <a:t>Expertise In</a:t>
            </a:r>
            <a:r>
              <a:rPr lang="en-US" sz="1000" dirty="0"/>
              <a:t>	</a:t>
            </a:r>
          </a:p>
          <a:p>
            <a:pPr marL="109728" indent="-109728">
              <a:lnSpc>
                <a:spcPts val="1300"/>
              </a:lnSpc>
              <a:spcAft>
                <a:spcPts val="300"/>
              </a:spcAft>
              <a:buFont typeface="Arial" panose="020B0604020202020204" pitchFamily="34" charset="0"/>
              <a:buChar char="•"/>
            </a:pPr>
            <a:r>
              <a:rPr lang="en-US" sz="1000" dirty="0"/>
              <a:t>Estate and trust planning </a:t>
            </a:r>
          </a:p>
          <a:p>
            <a:pPr marL="109728" indent="-109728">
              <a:lnSpc>
                <a:spcPts val="1300"/>
              </a:lnSpc>
              <a:spcAft>
                <a:spcPts val="300"/>
              </a:spcAft>
              <a:buFont typeface="Arial" panose="020B0604020202020204" pitchFamily="34" charset="0"/>
              <a:buChar char="•"/>
            </a:pPr>
            <a:r>
              <a:rPr lang="en-US" sz="1000" dirty="0"/>
              <a:t>Succession planning</a:t>
            </a:r>
          </a:p>
          <a:p>
            <a:pPr marL="109728" indent="-109728">
              <a:lnSpc>
                <a:spcPts val="1300"/>
              </a:lnSpc>
              <a:spcAft>
                <a:spcPts val="300"/>
              </a:spcAft>
              <a:buFont typeface="Arial" panose="020B0604020202020204" pitchFamily="34" charset="0"/>
              <a:buChar char="•"/>
            </a:pPr>
            <a:r>
              <a:rPr lang="en-US" sz="1000" dirty="0"/>
              <a:t>Life insurance planning </a:t>
            </a:r>
          </a:p>
          <a:p>
            <a:pPr marL="109728" indent="-109728">
              <a:lnSpc>
                <a:spcPts val="1300"/>
              </a:lnSpc>
              <a:spcAft>
                <a:spcPts val="300"/>
              </a:spcAft>
              <a:buFont typeface="Arial" panose="020B0604020202020204" pitchFamily="34" charset="0"/>
              <a:buChar char="•"/>
            </a:pPr>
            <a:r>
              <a:rPr lang="en-US" sz="1000" dirty="0"/>
              <a:t>Cross-border planning </a:t>
            </a:r>
          </a:p>
          <a:p>
            <a:pPr marL="109728" indent="-109728">
              <a:lnSpc>
                <a:spcPts val="1300"/>
              </a:lnSpc>
              <a:spcAft>
                <a:spcPts val="300"/>
              </a:spcAft>
              <a:buFont typeface="Arial" panose="020B0604020202020204" pitchFamily="34" charset="0"/>
              <a:buChar char="•"/>
            </a:pPr>
            <a:r>
              <a:rPr lang="en-US" sz="1000" dirty="0"/>
              <a:t>Family office services </a:t>
            </a:r>
          </a:p>
        </p:txBody>
      </p:sp>
      <p:sp>
        <p:nvSpPr>
          <p:cNvPr id="10" name="Rectangle 9">
            <a:extLst>
              <a:ext uri="{FF2B5EF4-FFF2-40B4-BE49-F238E27FC236}">
                <a16:creationId xmlns:a16="http://schemas.microsoft.com/office/drawing/2014/main" id="{5FB292DE-6BE4-4BCE-AC61-649301C95337}"/>
              </a:ext>
            </a:extLst>
          </p:cNvPr>
          <p:cNvSpPr/>
          <p:nvPr/>
        </p:nvSpPr>
        <p:spPr>
          <a:xfrm>
            <a:off x="3125533" y="1863372"/>
            <a:ext cx="6251830" cy="5057025"/>
          </a:xfrm>
          <a:prstGeom prst="rect">
            <a:avLst/>
          </a:prstGeom>
        </p:spPr>
        <p:txBody>
          <a:bodyPr wrap="square">
            <a:spAutoFit/>
          </a:bodyPr>
          <a:lstStyle/>
          <a:p>
            <a:pPr>
              <a:lnSpc>
                <a:spcPts val="1300"/>
              </a:lnSpc>
              <a:spcAft>
                <a:spcPts val="600"/>
              </a:spcAft>
            </a:pPr>
            <a:r>
              <a:rPr lang="en-US" sz="1050" dirty="0">
                <a:latin typeface="Arial" panose="020B0604020202020204" pitchFamily="34" charset="0"/>
                <a:cs typeface="Arial" panose="020B0604020202020204" pitchFamily="34" charset="0"/>
              </a:rPr>
              <a:t>As part of the Wilmington Trust Emerald Family Office &amp; Advisory team, Alvina is responsible </a:t>
            </a:r>
            <a:br>
              <a:rPr lang="en-US" sz="1050" dirty="0">
                <a:latin typeface="Arial" panose="020B0604020202020204" pitchFamily="34" charset="0"/>
                <a:cs typeface="Arial" panose="020B0604020202020204" pitchFamily="34" charset="0"/>
              </a:rPr>
            </a:br>
            <a:r>
              <a:rPr lang="en-US" sz="1050" dirty="0">
                <a:latin typeface="Arial" panose="020B0604020202020204" pitchFamily="34" charset="0"/>
                <a:cs typeface="Arial" panose="020B0604020202020204" pitchFamily="34" charset="0"/>
              </a:rPr>
              <a:t>for wealth planning, family office services, and thought leadership development for Wilmington Trust’s Wealth Management division. She oversees a national team of wealth strategists, family office services professionals, and thought leadership experts, who together, serve as advisors to high-net-worth individuals and families, business owners, entrepreneurs, and foundations.</a:t>
            </a:r>
          </a:p>
          <a:p>
            <a:pPr>
              <a:lnSpc>
                <a:spcPts val="1300"/>
              </a:lnSpc>
              <a:spcAft>
                <a:spcPts val="600"/>
              </a:spcAft>
            </a:pPr>
            <a:r>
              <a:rPr lang="en-US" sz="1050" dirty="0">
                <a:latin typeface="Arial" panose="020B0604020202020204" pitchFamily="34" charset="0"/>
                <a:cs typeface="Arial" panose="020B0604020202020204" pitchFamily="34" charset="0"/>
              </a:rPr>
              <a:t>Prior to joining Wilmington Trust, Alvina was a director at Citi Private Bank where she served as an advisor to U.S. and international ultra-high-net-worth clients. Previous to that, she served as a wealth strategist with Credit Suisse Private Wealth and practiced law at Milbank Tweed Hadley &amp; McCloy, LLP.  Earlier in her career, she was a consultant for Deloitte Consulting and Scient Corporation. </a:t>
            </a:r>
          </a:p>
          <a:p>
            <a:pPr>
              <a:lnSpc>
                <a:spcPts val="1300"/>
              </a:lnSpc>
              <a:spcAft>
                <a:spcPts val="600"/>
              </a:spcAft>
            </a:pPr>
            <a:r>
              <a:rPr lang="en-US" sz="1050" dirty="0">
                <a:latin typeface="Arial" panose="020B0604020202020204" pitchFamily="34" charset="0"/>
                <a:cs typeface="Arial" panose="020B0604020202020204" pitchFamily="34" charset="0"/>
              </a:rPr>
              <a:t>Alvina holds a bachelor’s degree in civil engineering from the University of Virginia where she was a Thomas Jefferson Scholar. She received her JD from the University of Pennsylvania, where she was a member of the Law Review and Order of the Coif. She also holds a Professional Tax Certificate in Estate Planning from New York University School of Law.</a:t>
            </a:r>
          </a:p>
          <a:p>
            <a:pPr>
              <a:lnSpc>
                <a:spcPts val="1300"/>
              </a:lnSpc>
              <a:spcAft>
                <a:spcPts val="600"/>
              </a:spcAft>
            </a:pPr>
            <a:r>
              <a:rPr lang="en-US" sz="1050" dirty="0">
                <a:latin typeface="Arial" panose="020B0604020202020204" pitchFamily="34" charset="0"/>
                <a:cs typeface="Arial" panose="020B0604020202020204" pitchFamily="34" charset="0"/>
              </a:rPr>
              <a:t>Alvina has been named as a recipient of the 2021 Outstanding 50 Asian Americans in Business Award by the Asian American Business Development Center. She also has been recognized by Crain’s New York Business as one of their Most Notable Women in Financial Advice in 2020. The honor recognizes leading women executives in New York City for their dedication to excellence in the financial industry and significant professional, civic, and philanthropic contributions. In addition, she was recognized as one of Worth’s Groundbreakers 2020: 50 Women Changing the World. </a:t>
            </a:r>
          </a:p>
          <a:p>
            <a:pPr>
              <a:lnSpc>
                <a:spcPts val="1300"/>
              </a:lnSpc>
              <a:spcAft>
                <a:spcPts val="600"/>
              </a:spcAft>
            </a:pPr>
            <a:r>
              <a:rPr lang="en-US" sz="1050" dirty="0">
                <a:latin typeface="Arial" panose="020B0604020202020204" pitchFamily="34" charset="0"/>
                <a:cs typeface="Arial" panose="020B0604020202020204" pitchFamily="34" charset="0"/>
              </a:rPr>
              <a:t>She is a published author and frequent lecturer at leading industry conferences for the American Bankers Association, American Bar Association, Delaware Trust Conference, Hawaii Tax Institute, and Barron’s Top Women Advisors Summit. She has been quoted in the New York Times, Wall Street Journal, Barron’s, Bloomberg, and Business Insider. She is also a member of the Society of Trust and Estate Practitioners (STEP) and Women In America, a professional mentoring group. She is active with the American Bankers Association as a Board member for Wealth Management and Trust and lecturer of the Trust School. She is currently Chair of the New York City </a:t>
            </a:r>
            <a:r>
              <a:rPr lang="en-US" sz="1050" dirty="0" err="1">
                <a:latin typeface="Arial" panose="020B0604020202020204" pitchFamily="34" charset="0"/>
                <a:cs typeface="Arial" panose="020B0604020202020204" pitchFamily="34" charset="0"/>
              </a:rPr>
              <a:t>Walentas</a:t>
            </a:r>
            <a:r>
              <a:rPr lang="en-US" sz="1050" dirty="0">
                <a:latin typeface="Arial" panose="020B0604020202020204" pitchFamily="34" charset="0"/>
                <a:cs typeface="Arial" panose="020B0604020202020204" pitchFamily="34" charset="0"/>
              </a:rPr>
              <a:t> Scholars Program for the University of Virginia. Alvina is bilingual and speaks fluent Chinese-Cantonese and basic Chinese-Mandarin.</a:t>
            </a:r>
          </a:p>
        </p:txBody>
      </p:sp>
      <p:pic>
        <p:nvPicPr>
          <p:cNvPr id="12" name="Picture 11">
            <a:extLst>
              <a:ext uri="{FF2B5EF4-FFF2-40B4-BE49-F238E27FC236}">
                <a16:creationId xmlns:a16="http://schemas.microsoft.com/office/drawing/2014/main" id="{AE60B2EB-CE18-4F5B-890C-A2290825445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832" r="832" b="2705"/>
          <a:stretch/>
        </p:blipFill>
        <p:spPr>
          <a:xfrm>
            <a:off x="704088" y="1938528"/>
            <a:ext cx="1618488" cy="1764792"/>
          </a:xfrm>
          <a:prstGeom prst="rect">
            <a:avLst/>
          </a:prstGeom>
        </p:spPr>
      </p:pic>
      <p:cxnSp>
        <p:nvCxnSpPr>
          <p:cNvPr id="11" name="Straight Connector 10">
            <a:extLst>
              <a:ext uri="{FF2B5EF4-FFF2-40B4-BE49-F238E27FC236}">
                <a16:creationId xmlns:a16="http://schemas.microsoft.com/office/drawing/2014/main" id="{E63106D7-F415-49D1-8DA8-7C180AEAA955}"/>
              </a:ext>
            </a:extLst>
          </p:cNvPr>
          <p:cNvCxnSpPr/>
          <p:nvPr/>
        </p:nvCxnSpPr>
        <p:spPr>
          <a:xfrm>
            <a:off x="685800" y="1790700"/>
            <a:ext cx="86856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269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a:extLst>
              <a:ext uri="{FF2B5EF4-FFF2-40B4-BE49-F238E27FC236}">
                <a16:creationId xmlns:a16="http://schemas.microsoft.com/office/drawing/2014/main" id="{A9A9C777-75AA-41A3-A839-E4BA51DB9AB5}"/>
              </a:ext>
            </a:extLst>
          </p:cNvPr>
          <p:cNvSpPr txBox="1">
            <a:spLocks/>
          </p:cNvSpPr>
          <p:nvPr/>
        </p:nvSpPr>
        <p:spPr>
          <a:xfrm>
            <a:off x="3122919" y="898388"/>
            <a:ext cx="6516757" cy="365760"/>
          </a:xfrm>
          <a:prstGeom prst="rect">
            <a:avLst/>
          </a:prstGeom>
        </p:spPr>
        <p:txBody>
          <a:bodyPr/>
          <a:lstStyle>
            <a:lvl1pPr algn="l" defTabSz="1018824" rtl="0" eaLnBrk="1" latinLnBrk="0" hangingPunct="1">
              <a:lnSpc>
                <a:spcPts val="2700"/>
              </a:lnSpc>
              <a:spcBef>
                <a:spcPct val="0"/>
              </a:spcBef>
              <a:buNone/>
              <a:defRPr sz="2400" b="1" kern="400" baseline="0">
                <a:solidFill>
                  <a:schemeClr val="tx1"/>
                </a:solidFill>
                <a:latin typeface="Arial" panose="020B0604020202020204" pitchFamily="34" charset="0"/>
                <a:ea typeface="+mj-ea"/>
                <a:cs typeface="Arial" panose="020B0604020202020204" pitchFamily="34" charset="0"/>
              </a:defRPr>
            </a:lvl1pPr>
          </a:lstStyle>
          <a:p>
            <a:r>
              <a:rPr lang="en-US" dirty="0">
                <a:solidFill>
                  <a:schemeClr val="accent1"/>
                </a:solidFill>
              </a:rPr>
              <a:t>Bradley R. Crockett,</a:t>
            </a:r>
            <a:r>
              <a:rPr lang="en-US" dirty="0">
                <a:solidFill>
                  <a:schemeClr val="accent1"/>
                </a:solidFill>
                <a:latin typeface="Arial Narrow" panose="020B0606020202030204" pitchFamily="34" charset="0"/>
              </a:rPr>
              <a:t> </a:t>
            </a:r>
            <a:r>
              <a:rPr lang="en-US" sz="1800" dirty="0">
                <a:solidFill>
                  <a:schemeClr val="accent1"/>
                </a:solidFill>
                <a:latin typeface="+mj-lt"/>
              </a:rPr>
              <a:t>CFP</a:t>
            </a:r>
            <a:r>
              <a:rPr lang="en-US" sz="1600" baseline="30000" dirty="0">
                <a:solidFill>
                  <a:schemeClr val="accent1"/>
                </a:solidFill>
                <a:latin typeface="+mj-lt"/>
              </a:rPr>
              <a:t>®</a:t>
            </a:r>
            <a:r>
              <a:rPr lang="en-US" sz="1800" dirty="0">
                <a:solidFill>
                  <a:schemeClr val="accent1"/>
                </a:solidFill>
                <a:latin typeface="+mj-lt"/>
              </a:rPr>
              <a:t>, CEPA</a:t>
            </a:r>
            <a:r>
              <a:rPr lang="en-US" sz="1600" baseline="30000" dirty="0">
                <a:solidFill>
                  <a:schemeClr val="accent1"/>
                </a:solidFill>
                <a:latin typeface="+mj-lt"/>
              </a:rPr>
              <a:t>™</a:t>
            </a:r>
          </a:p>
        </p:txBody>
      </p:sp>
      <p:sp>
        <p:nvSpPr>
          <p:cNvPr id="8" name="Title 4">
            <a:extLst>
              <a:ext uri="{FF2B5EF4-FFF2-40B4-BE49-F238E27FC236}">
                <a16:creationId xmlns:a16="http://schemas.microsoft.com/office/drawing/2014/main" id="{FC1DCC01-0776-4481-AA4A-3AB51DCB25FB}"/>
              </a:ext>
            </a:extLst>
          </p:cNvPr>
          <p:cNvSpPr txBox="1">
            <a:spLocks/>
          </p:cNvSpPr>
          <p:nvPr/>
        </p:nvSpPr>
        <p:spPr>
          <a:xfrm>
            <a:off x="3216274" y="1278466"/>
            <a:ext cx="6155165" cy="365760"/>
          </a:xfrm>
          <a:prstGeom prst="rect">
            <a:avLst/>
          </a:prstGeom>
        </p:spPr>
        <p:txBody>
          <a:bodyPr vert="horz" lIns="0" tIns="0" rIns="0" bIns="0" rtlCol="0" anchor="t" anchorCtr="0">
            <a:noAutofit/>
          </a:bodyPr>
          <a:lstStyle>
            <a:lvl1pPr algn="l" defTabSz="1018824" rtl="0" eaLnBrk="1" latinLnBrk="0" hangingPunct="1">
              <a:lnSpc>
                <a:spcPts val="2700"/>
              </a:lnSpc>
              <a:spcBef>
                <a:spcPct val="0"/>
              </a:spcBef>
              <a:buNone/>
              <a:defRPr sz="2400" b="1" kern="400" baseline="0">
                <a:solidFill>
                  <a:schemeClr val="tx1"/>
                </a:solidFill>
                <a:latin typeface="Arial" panose="020B0604020202020204" pitchFamily="34" charset="0"/>
                <a:ea typeface="+mj-ea"/>
                <a:cs typeface="Arial" panose="020B0604020202020204" pitchFamily="34" charset="0"/>
              </a:defRPr>
            </a:lvl1pPr>
          </a:lstStyle>
          <a:p>
            <a:pPr>
              <a:lnSpc>
                <a:spcPts val="2400"/>
              </a:lnSpc>
            </a:pPr>
            <a:r>
              <a:rPr lang="en-US" sz="2000" b="0" dirty="0"/>
              <a:t>National Director, Advanced Financial Planning</a:t>
            </a:r>
          </a:p>
          <a:p>
            <a:pPr>
              <a:lnSpc>
                <a:spcPts val="2400"/>
              </a:lnSpc>
            </a:pPr>
            <a:r>
              <a:rPr lang="en-US" sz="2000" b="0" dirty="0"/>
              <a:t> </a:t>
            </a:r>
          </a:p>
        </p:txBody>
      </p:sp>
      <p:sp>
        <p:nvSpPr>
          <p:cNvPr id="9" name="TextBox 8">
            <a:extLst>
              <a:ext uri="{FF2B5EF4-FFF2-40B4-BE49-F238E27FC236}">
                <a16:creationId xmlns:a16="http://schemas.microsoft.com/office/drawing/2014/main" id="{09B67E3B-3D6D-40FC-A8E2-549D4D297D0E}"/>
              </a:ext>
            </a:extLst>
          </p:cNvPr>
          <p:cNvSpPr txBox="1"/>
          <p:nvPr/>
        </p:nvSpPr>
        <p:spPr>
          <a:xfrm>
            <a:off x="701675" y="3846258"/>
            <a:ext cx="1901922" cy="2543260"/>
          </a:xfrm>
          <a:prstGeom prst="rect">
            <a:avLst/>
          </a:prstGeom>
        </p:spPr>
        <p:txBody>
          <a:bodyPr wrap="square" lIns="0" tIns="0" rIns="0" bIns="0" rtlCol="0">
            <a:spAutoFit/>
          </a:bodyPr>
          <a:lstStyle/>
          <a:p>
            <a:pPr>
              <a:lnSpc>
                <a:spcPts val="1300"/>
              </a:lnSpc>
              <a:spcAft>
                <a:spcPts val="300"/>
              </a:spcAft>
            </a:pPr>
            <a:r>
              <a:rPr lang="en-US" sz="1000" b="1" dirty="0">
                <a:solidFill>
                  <a:schemeClr val="accent1"/>
                </a:solidFill>
              </a:rPr>
              <a:t>Contact Information</a:t>
            </a:r>
          </a:p>
          <a:p>
            <a:pPr>
              <a:lnSpc>
                <a:spcPts val="1300"/>
              </a:lnSpc>
            </a:pPr>
            <a:r>
              <a:rPr lang="en-US" sz="1000" dirty="0"/>
              <a:t>One Light Street</a:t>
            </a:r>
          </a:p>
          <a:p>
            <a:pPr>
              <a:lnSpc>
                <a:spcPts val="1300"/>
              </a:lnSpc>
            </a:pPr>
            <a:r>
              <a:rPr lang="en-US" sz="1000" dirty="0"/>
              <a:t>15th Floor</a:t>
            </a:r>
          </a:p>
          <a:p>
            <a:pPr>
              <a:lnSpc>
                <a:spcPts val="1300"/>
              </a:lnSpc>
            </a:pPr>
            <a:r>
              <a:rPr lang="en-US" sz="1000" dirty="0"/>
              <a:t>Baltimore, MD 21202</a:t>
            </a:r>
          </a:p>
          <a:p>
            <a:pPr>
              <a:lnSpc>
                <a:spcPts val="1300"/>
              </a:lnSpc>
            </a:pPr>
            <a:r>
              <a:rPr lang="en-US" sz="1000" dirty="0"/>
              <a:t>Phone | 410.986.5655</a:t>
            </a:r>
          </a:p>
          <a:p>
            <a:pPr>
              <a:lnSpc>
                <a:spcPts val="1300"/>
              </a:lnSpc>
            </a:pPr>
            <a:r>
              <a:rPr lang="en-US" sz="1000" dirty="0"/>
              <a:t>bcrockett@wilmingtontrust.com</a:t>
            </a:r>
          </a:p>
          <a:p>
            <a:pPr>
              <a:lnSpc>
                <a:spcPts val="1300"/>
              </a:lnSpc>
              <a:spcBef>
                <a:spcPts val="1200"/>
              </a:spcBef>
              <a:spcAft>
                <a:spcPts val="300"/>
              </a:spcAft>
            </a:pPr>
            <a:r>
              <a:rPr lang="en-US" sz="1000" b="1" dirty="0">
                <a:solidFill>
                  <a:schemeClr val="accent1"/>
                </a:solidFill>
              </a:rPr>
              <a:t>Expertise In</a:t>
            </a:r>
            <a:r>
              <a:rPr lang="en-US" sz="1000" dirty="0"/>
              <a:t>	</a:t>
            </a:r>
          </a:p>
          <a:p>
            <a:pPr marL="109728" indent="-109728">
              <a:lnSpc>
                <a:spcPts val="1300"/>
              </a:lnSpc>
              <a:spcAft>
                <a:spcPts val="300"/>
              </a:spcAft>
              <a:buFont typeface="Arial" panose="020B0604020202020204" pitchFamily="34" charset="0"/>
              <a:buChar char="•"/>
            </a:pPr>
            <a:r>
              <a:rPr lang="en-US" sz="1000" dirty="0"/>
              <a:t>Cash flow sustainability</a:t>
            </a:r>
          </a:p>
          <a:p>
            <a:pPr marL="109728" indent="-109728">
              <a:lnSpc>
                <a:spcPts val="1300"/>
              </a:lnSpc>
              <a:spcAft>
                <a:spcPts val="300"/>
              </a:spcAft>
              <a:buFont typeface="Arial" panose="020B0604020202020204" pitchFamily="34" charset="0"/>
              <a:buChar char="•"/>
            </a:pPr>
            <a:r>
              <a:rPr lang="en-US" sz="1000" dirty="0"/>
              <a:t>Retirement planning</a:t>
            </a:r>
          </a:p>
          <a:p>
            <a:pPr marL="109728" indent="-109728">
              <a:lnSpc>
                <a:spcPts val="1300"/>
              </a:lnSpc>
              <a:spcAft>
                <a:spcPts val="300"/>
              </a:spcAft>
              <a:buFont typeface="Arial" panose="020B0604020202020204" pitchFamily="34" charset="0"/>
              <a:buChar char="•"/>
            </a:pPr>
            <a:r>
              <a:rPr lang="en-US" sz="1000" dirty="0"/>
              <a:t>Estate planning</a:t>
            </a:r>
          </a:p>
          <a:p>
            <a:pPr marL="109728" indent="-109728">
              <a:lnSpc>
                <a:spcPts val="1300"/>
              </a:lnSpc>
              <a:spcAft>
                <a:spcPts val="300"/>
              </a:spcAft>
              <a:buFont typeface="Arial" panose="020B0604020202020204" pitchFamily="34" charset="0"/>
              <a:buChar char="•"/>
            </a:pPr>
            <a:r>
              <a:rPr lang="en-US" sz="1000" dirty="0"/>
              <a:t>Business succession planning</a:t>
            </a:r>
          </a:p>
          <a:p>
            <a:pPr marL="109728" indent="-109728">
              <a:lnSpc>
                <a:spcPts val="1300"/>
              </a:lnSpc>
              <a:spcAft>
                <a:spcPts val="300"/>
              </a:spcAft>
              <a:buFont typeface="Arial" panose="020B0604020202020204" pitchFamily="34" charset="0"/>
              <a:buChar char="•"/>
            </a:pPr>
            <a:r>
              <a:rPr lang="en-US" sz="1000" dirty="0"/>
              <a:t>Tax planning</a:t>
            </a:r>
          </a:p>
          <a:p>
            <a:pPr marL="173736" indent="-173736">
              <a:lnSpc>
                <a:spcPts val="1000"/>
              </a:lnSpc>
              <a:spcAft>
                <a:spcPts val="300"/>
              </a:spcAft>
            </a:pPr>
            <a:endParaRPr lang="en-US" sz="800" dirty="0"/>
          </a:p>
        </p:txBody>
      </p:sp>
      <p:sp>
        <p:nvSpPr>
          <p:cNvPr id="10" name="Rectangle 9">
            <a:extLst>
              <a:ext uri="{FF2B5EF4-FFF2-40B4-BE49-F238E27FC236}">
                <a16:creationId xmlns:a16="http://schemas.microsoft.com/office/drawing/2014/main" id="{5FB292DE-6BE4-4BCE-AC61-649301C95337}"/>
              </a:ext>
            </a:extLst>
          </p:cNvPr>
          <p:cNvSpPr/>
          <p:nvPr/>
        </p:nvSpPr>
        <p:spPr>
          <a:xfrm>
            <a:off x="3125533" y="1844456"/>
            <a:ext cx="6251830" cy="4208844"/>
          </a:xfrm>
          <a:prstGeom prst="rect">
            <a:avLst/>
          </a:prstGeom>
        </p:spPr>
        <p:txBody>
          <a:bodyPr wrap="square">
            <a:spAutoFit/>
          </a:bodyPr>
          <a:lstStyle/>
          <a:p>
            <a:pPr>
              <a:lnSpc>
                <a:spcPts val="1500"/>
              </a:lnSpc>
              <a:spcAft>
                <a:spcPts val="800"/>
              </a:spcAft>
            </a:pPr>
            <a:r>
              <a:rPr lang="en-US" sz="1050" dirty="0">
                <a:latin typeface="Arial" panose="020B0604020202020204" pitchFamily="34" charset="0"/>
                <a:cs typeface="Arial" panose="020B0604020202020204" pitchFamily="34" charset="0"/>
              </a:rPr>
              <a:t>As part of the Wilmington Trust Emerald Family Office &amp; Advisory team, Brad is responsible for developing customized wealth management and financial plans for prominent individuals, families, and business owners throughout the country. He works closely with other professional and family advisors to analyze financial positions and develop plans to help clients achieve future personal and financial goals. Before joining Wilmington Trust, Brad was the Manager of Strategic Planning at Saint Agnes Hospital in Baltimore. </a:t>
            </a:r>
          </a:p>
          <a:p>
            <a:pPr>
              <a:lnSpc>
                <a:spcPts val="1500"/>
              </a:lnSpc>
              <a:spcAft>
                <a:spcPts val="800"/>
              </a:spcAft>
            </a:pPr>
            <a:r>
              <a:rPr lang="en-US" sz="1050" dirty="0">
                <a:latin typeface="Arial" panose="020B0604020202020204" pitchFamily="34" charset="0"/>
                <a:cs typeface="Arial" panose="020B0604020202020204" pitchFamily="34" charset="0"/>
              </a:rPr>
              <a:t>Brad holds an MBA from Johns Hopkins University, and a bachelor’s degree in business management from the University of Delaware. Currently, Brad is enrolled at the University of Alabama School of Law pursuing a Juris Master in Taxation. Additionally, Brad is a CFP</a:t>
            </a:r>
            <a:r>
              <a:rPr lang="en-US" sz="1050" baseline="30000" dirty="0">
                <a:latin typeface="Arial" panose="020B0604020202020204" pitchFamily="34" charset="0"/>
                <a:cs typeface="Arial" panose="020B0604020202020204" pitchFamily="34" charset="0"/>
              </a:rPr>
              <a:t>®</a:t>
            </a:r>
            <a:r>
              <a:rPr lang="en-US" sz="1050" dirty="0">
                <a:latin typeface="Arial" panose="020B0604020202020204" pitchFamily="34" charset="0"/>
                <a:cs typeface="Arial" panose="020B0604020202020204" pitchFamily="34" charset="0"/>
              </a:rPr>
              <a:t> professional having earned the CERTIFIED FINANCIAL PLANNER™ certification and is a Certified Exit Planning Advisor.</a:t>
            </a:r>
          </a:p>
          <a:p>
            <a:pPr>
              <a:lnSpc>
                <a:spcPts val="1500"/>
              </a:lnSpc>
              <a:spcAft>
                <a:spcPts val="800"/>
              </a:spcAft>
            </a:pPr>
            <a:r>
              <a:rPr lang="en-US" sz="1050" dirty="0">
                <a:latin typeface="Arial" panose="020B0604020202020204" pitchFamily="34" charset="0"/>
                <a:cs typeface="Arial" panose="020B0604020202020204" pitchFamily="34" charset="0"/>
              </a:rPr>
              <a:t>Brad serves on the Investment Committee for Outward Bound in Baltimore, and the Investment and Finance Committees for Irvine Nature Center. He is an active member of the Financial Planning Association and the Baltimore Estate Planning Council. In addition, Brad volunteers as a mentor with the Big Brothers Big Sisters of the Greater Chesapeake.</a:t>
            </a:r>
          </a:p>
          <a:p>
            <a:pPr>
              <a:spcAft>
                <a:spcPts val="600"/>
              </a:spcAft>
            </a:pPr>
            <a:endParaRPr lang="en-US" sz="1050" dirty="0">
              <a:latin typeface="Arial" panose="020B0604020202020204" pitchFamily="34" charset="0"/>
              <a:cs typeface="Arial" panose="020B0604020202020204" pitchFamily="34" charset="0"/>
            </a:endParaRPr>
          </a:p>
          <a:p>
            <a:pPr>
              <a:spcAft>
                <a:spcPts val="600"/>
              </a:spcAft>
            </a:pPr>
            <a:endParaRPr lang="en-US" sz="1050" dirty="0">
              <a:latin typeface="Arial" panose="020B0604020202020204" pitchFamily="34" charset="0"/>
              <a:cs typeface="Arial" panose="020B0604020202020204" pitchFamily="34" charset="0"/>
            </a:endParaRPr>
          </a:p>
          <a:p>
            <a:pPr>
              <a:spcAft>
                <a:spcPts val="600"/>
              </a:spcAft>
            </a:pPr>
            <a:endParaRPr lang="en-US" sz="1050" dirty="0">
              <a:latin typeface="Arial" panose="020B0604020202020204" pitchFamily="34" charset="0"/>
              <a:cs typeface="Arial" panose="020B0604020202020204" pitchFamily="34" charset="0"/>
            </a:endParaRPr>
          </a:p>
          <a:p>
            <a:pPr>
              <a:spcAft>
                <a:spcPts val="600"/>
              </a:spcAft>
            </a:pPr>
            <a:endParaRPr lang="en-US" sz="1050" dirty="0">
              <a:latin typeface="Arial" panose="020B0604020202020204" pitchFamily="34" charset="0"/>
              <a:cs typeface="Arial" panose="020B0604020202020204" pitchFamily="34" charset="0"/>
            </a:endParaRPr>
          </a:p>
          <a:p>
            <a:pPr>
              <a:lnSpc>
                <a:spcPct val="100000"/>
              </a:lnSpc>
              <a:spcAft>
                <a:spcPts val="0"/>
              </a:spcAft>
            </a:pPr>
            <a:endParaRPr lang="en-US" sz="1050" dirty="0">
              <a:latin typeface="Arial" panose="020B060402020202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id="{AE60B2EB-CE18-4F5B-890C-A2290825445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429" t="1190" r="16327" b="20035"/>
          <a:stretch/>
        </p:blipFill>
        <p:spPr>
          <a:xfrm>
            <a:off x="704087" y="1938527"/>
            <a:ext cx="1618488" cy="1764792"/>
          </a:xfrm>
          <a:prstGeom prst="rect">
            <a:avLst/>
          </a:prstGeom>
        </p:spPr>
      </p:pic>
      <p:cxnSp>
        <p:nvCxnSpPr>
          <p:cNvPr id="11" name="Straight Connector 10">
            <a:extLst>
              <a:ext uri="{FF2B5EF4-FFF2-40B4-BE49-F238E27FC236}">
                <a16:creationId xmlns:a16="http://schemas.microsoft.com/office/drawing/2014/main" id="{E245E5BE-1EFF-4A8E-9C2E-9CFA066F96E1}"/>
              </a:ext>
            </a:extLst>
          </p:cNvPr>
          <p:cNvCxnSpPr/>
          <p:nvPr/>
        </p:nvCxnSpPr>
        <p:spPr>
          <a:xfrm>
            <a:off x="685800" y="1790700"/>
            <a:ext cx="86856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1096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848EA4-B989-4443-AFCC-746687309E30}"/>
              </a:ext>
            </a:extLst>
          </p:cNvPr>
          <p:cNvSpPr/>
          <p:nvPr/>
        </p:nvSpPr>
        <p:spPr>
          <a:xfrm>
            <a:off x="609108" y="2692280"/>
            <a:ext cx="8177981" cy="4185761"/>
          </a:xfrm>
          <a:prstGeom prst="rect">
            <a:avLst/>
          </a:prstGeom>
        </p:spPr>
        <p:txBody>
          <a:bodyPr wrap="square">
            <a:spAutoFit/>
          </a:bodyPr>
          <a:lstStyle/>
          <a:p>
            <a:pPr>
              <a:spcAft>
                <a:spcPts val="400"/>
              </a:spcAft>
            </a:pPr>
            <a:r>
              <a:rPr lang="en-US" sz="1600" b="1" dirty="0">
                <a:solidFill>
                  <a:schemeClr val="accent1"/>
                </a:solidFill>
              </a:rPr>
              <a:t>Ordinary income tax</a:t>
            </a:r>
          </a:p>
          <a:p>
            <a:pPr marL="137160" lvl="1" indent="-137160">
              <a:spcAft>
                <a:spcPts val="600"/>
              </a:spcAft>
              <a:buClr>
                <a:schemeClr val="tx1"/>
              </a:buClr>
              <a:buFont typeface="Arial" panose="020B0604020202020204" pitchFamily="34" charset="0"/>
              <a:buChar char="•"/>
            </a:pPr>
            <a:r>
              <a:rPr lang="en-US" sz="1400" dirty="0">
                <a:latin typeface="Arial" panose="020B0604020202020204" pitchFamily="34" charset="0"/>
                <a:cs typeface="Arial" panose="020B0604020202020204" pitchFamily="34" charset="0"/>
              </a:rPr>
              <a:t>Increase highest marginal tax rate from 37% to 39.6%</a:t>
            </a:r>
          </a:p>
          <a:p>
            <a:pPr marL="795162" lvl="2" indent="-137160">
              <a:buClr>
                <a:schemeClr val="tx1"/>
              </a:buClr>
              <a:buFont typeface="Arial" panose="020B0604020202020204" pitchFamily="34" charset="0"/>
              <a:buChar char="–"/>
            </a:pPr>
            <a:r>
              <a:rPr lang="en-US" sz="1400" dirty="0">
                <a:latin typeface="Arial" panose="020B0604020202020204" pitchFamily="34" charset="0"/>
                <a:cs typeface="Arial" panose="020B0604020202020204" pitchFamily="34" charset="0"/>
              </a:rPr>
              <a:t>Effective date: January 1, 2022</a:t>
            </a:r>
          </a:p>
          <a:p>
            <a:pPr marL="795162" lvl="2" indent="-137160">
              <a:spcAft>
                <a:spcPts val="600"/>
              </a:spcAft>
              <a:buClr>
                <a:schemeClr val="tx1"/>
              </a:buClr>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a:spcAft>
                <a:spcPts val="400"/>
              </a:spcAft>
            </a:pPr>
            <a:r>
              <a:rPr lang="en-US" sz="1600" b="1" dirty="0">
                <a:solidFill>
                  <a:schemeClr val="accent1"/>
                </a:solidFill>
              </a:rPr>
              <a:t>Capital gains tax</a:t>
            </a:r>
          </a:p>
          <a:p>
            <a:pPr marL="137160" lvl="1" indent="-137160">
              <a:spcAft>
                <a:spcPts val="600"/>
              </a:spcAft>
              <a:buClr>
                <a:schemeClr val="tx1"/>
              </a:buClr>
              <a:buFont typeface="Arial" panose="020B0604020202020204" pitchFamily="34" charset="0"/>
              <a:buChar char="•"/>
            </a:pPr>
            <a:r>
              <a:rPr lang="en-US" sz="1400" dirty="0">
                <a:latin typeface="Arial" panose="020B0604020202020204" pitchFamily="34" charset="0"/>
                <a:cs typeface="Arial" panose="020B0604020202020204" pitchFamily="34" charset="0"/>
              </a:rPr>
              <a:t>Increase the highest marginal long-term capital gains rate from 20% to 25%</a:t>
            </a:r>
          </a:p>
          <a:p>
            <a:pPr marL="795162" lvl="2" indent="-137160">
              <a:buClr>
                <a:schemeClr val="tx1"/>
              </a:buClr>
              <a:buFont typeface="Arial" panose="020B0604020202020204" pitchFamily="34" charset="0"/>
              <a:buChar char="–"/>
            </a:pPr>
            <a:r>
              <a:rPr lang="en-US" sz="1400" dirty="0">
                <a:latin typeface="Arial" panose="020B0604020202020204" pitchFamily="34" charset="0"/>
                <a:cs typeface="Arial" panose="020B0604020202020204" pitchFamily="34" charset="0"/>
              </a:rPr>
              <a:t>Effective date: September 13, 2021</a:t>
            </a:r>
          </a:p>
          <a:p>
            <a:pPr marL="795162" lvl="2" indent="-137160">
              <a:spcAft>
                <a:spcPts val="600"/>
              </a:spcAft>
              <a:buClr>
                <a:schemeClr val="tx1"/>
              </a:buClr>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a:spcAft>
                <a:spcPts val="400"/>
              </a:spcAft>
            </a:pPr>
            <a:r>
              <a:rPr lang="en-US" sz="1600" b="1" dirty="0">
                <a:solidFill>
                  <a:schemeClr val="accent1"/>
                </a:solidFill>
              </a:rPr>
              <a:t>Estate planning</a:t>
            </a:r>
          </a:p>
          <a:p>
            <a:pPr marL="137160" lvl="1" indent="-137160">
              <a:spcAft>
                <a:spcPts val="600"/>
              </a:spcAft>
              <a:buClr>
                <a:schemeClr val="tx1"/>
              </a:buClr>
              <a:buFont typeface="Arial" panose="020B0604020202020204" pitchFamily="34" charset="0"/>
              <a:buChar char="•"/>
            </a:pPr>
            <a:r>
              <a:rPr lang="en-US" sz="1400" dirty="0">
                <a:latin typeface="Arial" panose="020B0604020202020204" pitchFamily="34" charset="0"/>
                <a:cs typeface="Arial" panose="020B0604020202020204" pitchFamily="34" charset="0"/>
              </a:rPr>
              <a:t>Reduce estate and gift tax exemptions from $11.7 million per person to $5 million (indexed)</a:t>
            </a:r>
          </a:p>
          <a:p>
            <a:pPr marL="795162" lvl="2" indent="-137160">
              <a:spcAft>
                <a:spcPts val="1200"/>
              </a:spcAft>
              <a:buClr>
                <a:schemeClr val="tx1"/>
              </a:buClr>
              <a:buFont typeface="Arial" panose="020B0604020202020204" pitchFamily="34" charset="0"/>
              <a:buChar char="–"/>
            </a:pPr>
            <a:r>
              <a:rPr lang="en-US" sz="1400" dirty="0">
                <a:latin typeface="Arial" panose="020B0604020202020204" pitchFamily="34" charset="0"/>
                <a:cs typeface="Arial" panose="020B0604020202020204" pitchFamily="34" charset="0"/>
              </a:rPr>
              <a:t>Effective date: January 1, 2022</a:t>
            </a:r>
          </a:p>
          <a:p>
            <a:pPr marL="137160" lvl="1" indent="-137160">
              <a:spcAft>
                <a:spcPts val="600"/>
              </a:spcAft>
              <a:buClr>
                <a:schemeClr val="tx1"/>
              </a:buClr>
              <a:buFont typeface="Arial" panose="020B0604020202020204" pitchFamily="34" charset="0"/>
              <a:buChar char="•"/>
            </a:pPr>
            <a:r>
              <a:rPr lang="en-US" sz="1400" dirty="0">
                <a:latin typeface="Arial" panose="020B0604020202020204" pitchFamily="34" charset="0"/>
                <a:cs typeface="Arial" panose="020B0604020202020204" pitchFamily="34" charset="0"/>
              </a:rPr>
              <a:t>Severely eliminating the effectiveness and use of grantor status in newly created trusts</a:t>
            </a:r>
          </a:p>
          <a:p>
            <a:pPr marL="795162" lvl="2" indent="-137160">
              <a:spcAft>
                <a:spcPts val="600"/>
              </a:spcAft>
              <a:buClr>
                <a:schemeClr val="tx1"/>
              </a:buClr>
              <a:buFont typeface="Arial" panose="020B0604020202020204" pitchFamily="34" charset="0"/>
              <a:buChar char="–"/>
            </a:pPr>
            <a:r>
              <a:rPr lang="en-US" sz="1400" dirty="0">
                <a:latin typeface="Arial" panose="020B0604020202020204" pitchFamily="34" charset="0"/>
                <a:cs typeface="Arial" panose="020B0604020202020204" pitchFamily="34" charset="0"/>
              </a:rPr>
              <a:t>Effective date: TBD</a:t>
            </a:r>
          </a:p>
          <a:p>
            <a:pPr marL="137160" lvl="1" indent="-137160">
              <a:spcAft>
                <a:spcPts val="600"/>
              </a:spcAft>
              <a:buClr>
                <a:schemeClr val="tx1"/>
              </a:buClr>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99425139-56C3-41BD-9EB7-0F0C438A669B}"/>
              </a:ext>
            </a:extLst>
          </p:cNvPr>
          <p:cNvSpPr txBox="1"/>
          <p:nvPr/>
        </p:nvSpPr>
        <p:spPr>
          <a:xfrm>
            <a:off x="685800" y="1915426"/>
            <a:ext cx="8536923" cy="769441"/>
          </a:xfrm>
          <a:prstGeom prst="rect">
            <a:avLst/>
          </a:prstGeom>
        </p:spPr>
        <p:txBody>
          <a:bodyPr wrap="square" lIns="0" tIns="0" rIns="0" bIns="0" rtlCol="0">
            <a:spAutoFit/>
          </a:bodyPr>
          <a:lstStyle/>
          <a:p>
            <a:r>
              <a:rPr lang="en-US" sz="1800" dirty="0"/>
              <a:t>The House Ways and Means Committee has proposed federal legislation that </a:t>
            </a:r>
            <a:br>
              <a:rPr lang="en-US" sz="1800" dirty="0"/>
            </a:br>
            <a:r>
              <a:rPr lang="en-US" sz="1800" dirty="0"/>
              <a:t>may significantly impact </a:t>
            </a:r>
            <a:r>
              <a:rPr lang="en-US" sz="1800" b="1" dirty="0"/>
              <a:t>individuals </a:t>
            </a:r>
            <a:r>
              <a:rPr lang="en-US" sz="1800" dirty="0"/>
              <a:t>and</a:t>
            </a:r>
            <a:r>
              <a:rPr lang="en-US" sz="1800" b="1" dirty="0"/>
              <a:t> families </a:t>
            </a:r>
            <a:r>
              <a:rPr lang="en-US" sz="1800" dirty="0"/>
              <a:t>in several key areas:</a:t>
            </a:r>
          </a:p>
          <a:p>
            <a:endParaRPr lang="en-US" sz="1400" dirty="0"/>
          </a:p>
        </p:txBody>
      </p:sp>
      <p:sp>
        <p:nvSpPr>
          <p:cNvPr id="11" name="Title 10">
            <a:extLst>
              <a:ext uri="{FF2B5EF4-FFF2-40B4-BE49-F238E27FC236}">
                <a16:creationId xmlns:a16="http://schemas.microsoft.com/office/drawing/2014/main" id="{63D669FA-1EBE-4405-9FF8-7CE76F5CA113}"/>
              </a:ext>
            </a:extLst>
          </p:cNvPr>
          <p:cNvSpPr>
            <a:spLocks noGrp="1"/>
          </p:cNvSpPr>
          <p:nvPr>
            <p:ph type="title"/>
          </p:nvPr>
        </p:nvSpPr>
        <p:spPr/>
        <p:txBody>
          <a:bodyPr/>
          <a:lstStyle/>
          <a:p>
            <a:r>
              <a:rPr lang="en-US" dirty="0"/>
              <a:t>Potential Federal Tax Law Changes </a:t>
            </a:r>
            <a:endParaRPr lang="en-US" dirty="0">
              <a:solidFill>
                <a:srgbClr val="FF0000"/>
              </a:solidFill>
            </a:endParaRPr>
          </a:p>
        </p:txBody>
      </p:sp>
      <p:sp>
        <p:nvSpPr>
          <p:cNvPr id="2" name="Text Placeholder 1">
            <a:extLst>
              <a:ext uri="{FF2B5EF4-FFF2-40B4-BE49-F238E27FC236}">
                <a16:creationId xmlns:a16="http://schemas.microsoft.com/office/drawing/2014/main" id="{A7A01E64-46DE-4B1F-9BDD-2E58109CD217}"/>
              </a:ext>
            </a:extLst>
          </p:cNvPr>
          <p:cNvSpPr>
            <a:spLocks noGrp="1"/>
          </p:cNvSpPr>
          <p:nvPr>
            <p:ph type="body" sz="quarter" idx="10"/>
          </p:nvPr>
        </p:nvSpPr>
        <p:spPr/>
        <p:txBody>
          <a:bodyPr/>
          <a:lstStyle/>
          <a:p>
            <a:r>
              <a:rPr lang="en-US" dirty="0"/>
              <a:t> </a:t>
            </a:r>
          </a:p>
        </p:txBody>
      </p:sp>
    </p:spTree>
    <p:extLst>
      <p:ext uri="{BB962C8B-B14F-4D97-AF65-F5344CB8AC3E}">
        <p14:creationId xmlns:p14="http://schemas.microsoft.com/office/powerpoint/2010/main" val="901283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a:extLst>
              <a:ext uri="{FF2B5EF4-FFF2-40B4-BE49-F238E27FC236}">
                <a16:creationId xmlns:a16="http://schemas.microsoft.com/office/drawing/2014/main" id="{A9A9C777-75AA-41A3-A839-E4BA51DB9AB5}"/>
              </a:ext>
            </a:extLst>
          </p:cNvPr>
          <p:cNvSpPr txBox="1">
            <a:spLocks/>
          </p:cNvSpPr>
          <p:nvPr/>
        </p:nvSpPr>
        <p:spPr>
          <a:xfrm>
            <a:off x="3122919" y="898057"/>
            <a:ext cx="6516757" cy="365760"/>
          </a:xfrm>
          <a:prstGeom prst="rect">
            <a:avLst/>
          </a:prstGeom>
        </p:spPr>
        <p:txBody>
          <a:bodyPr/>
          <a:lstStyle>
            <a:lvl1pPr algn="l" defTabSz="1018824" rtl="0" eaLnBrk="1" latinLnBrk="0" hangingPunct="1">
              <a:lnSpc>
                <a:spcPts val="2700"/>
              </a:lnSpc>
              <a:spcBef>
                <a:spcPct val="0"/>
              </a:spcBef>
              <a:buNone/>
              <a:defRPr sz="2400" b="1" kern="400" baseline="0">
                <a:solidFill>
                  <a:schemeClr val="tx1"/>
                </a:solidFill>
                <a:latin typeface="Arial" panose="020B0604020202020204" pitchFamily="34" charset="0"/>
                <a:ea typeface="+mj-ea"/>
                <a:cs typeface="Arial" panose="020B0604020202020204" pitchFamily="34" charset="0"/>
              </a:defRPr>
            </a:lvl1pPr>
          </a:lstStyle>
          <a:p>
            <a:r>
              <a:rPr lang="en-US" dirty="0">
                <a:solidFill>
                  <a:schemeClr val="accent1"/>
                </a:solidFill>
              </a:rPr>
              <a:t>Allison K. Pierce</a:t>
            </a:r>
            <a:endParaRPr lang="en-US" sz="1800" dirty="0">
              <a:solidFill>
                <a:schemeClr val="accent1"/>
              </a:solidFill>
              <a:latin typeface="+mj-lt"/>
            </a:endParaRPr>
          </a:p>
        </p:txBody>
      </p:sp>
      <p:sp>
        <p:nvSpPr>
          <p:cNvPr id="8" name="Title 4">
            <a:extLst>
              <a:ext uri="{FF2B5EF4-FFF2-40B4-BE49-F238E27FC236}">
                <a16:creationId xmlns:a16="http://schemas.microsoft.com/office/drawing/2014/main" id="{FC1DCC01-0776-4481-AA4A-3AB51DCB25FB}"/>
              </a:ext>
            </a:extLst>
          </p:cNvPr>
          <p:cNvSpPr txBox="1">
            <a:spLocks/>
          </p:cNvSpPr>
          <p:nvPr/>
        </p:nvSpPr>
        <p:spPr>
          <a:xfrm>
            <a:off x="3216274" y="1278135"/>
            <a:ext cx="6155165" cy="365760"/>
          </a:xfrm>
          <a:prstGeom prst="rect">
            <a:avLst/>
          </a:prstGeom>
        </p:spPr>
        <p:txBody>
          <a:bodyPr vert="horz" lIns="0" tIns="0" rIns="0" bIns="0" rtlCol="0" anchor="t" anchorCtr="0">
            <a:noAutofit/>
          </a:bodyPr>
          <a:lstStyle>
            <a:lvl1pPr algn="l" defTabSz="1018824" rtl="0" eaLnBrk="1" latinLnBrk="0" hangingPunct="1">
              <a:lnSpc>
                <a:spcPts val="2700"/>
              </a:lnSpc>
              <a:spcBef>
                <a:spcPct val="0"/>
              </a:spcBef>
              <a:buNone/>
              <a:defRPr sz="2400" b="1" kern="400" baseline="0">
                <a:solidFill>
                  <a:schemeClr val="tx1"/>
                </a:solidFill>
                <a:latin typeface="Arial" panose="020B0604020202020204" pitchFamily="34" charset="0"/>
                <a:ea typeface="+mj-ea"/>
                <a:cs typeface="Arial" panose="020B0604020202020204" pitchFamily="34" charset="0"/>
              </a:defRPr>
            </a:lvl1pPr>
          </a:lstStyle>
          <a:p>
            <a:pPr>
              <a:lnSpc>
                <a:spcPts val="2400"/>
              </a:lnSpc>
            </a:pPr>
            <a:r>
              <a:rPr lang="en-US" sz="2000" b="0" dirty="0"/>
              <a:t>Head of Fiduciary Planning Analyst Team</a:t>
            </a:r>
          </a:p>
        </p:txBody>
      </p:sp>
      <p:sp>
        <p:nvSpPr>
          <p:cNvPr id="9" name="TextBox 8">
            <a:extLst>
              <a:ext uri="{FF2B5EF4-FFF2-40B4-BE49-F238E27FC236}">
                <a16:creationId xmlns:a16="http://schemas.microsoft.com/office/drawing/2014/main" id="{09B67E3B-3D6D-40FC-A8E2-549D4D297D0E}"/>
              </a:ext>
            </a:extLst>
          </p:cNvPr>
          <p:cNvSpPr txBox="1"/>
          <p:nvPr/>
        </p:nvSpPr>
        <p:spPr>
          <a:xfrm>
            <a:off x="701675" y="3846258"/>
            <a:ext cx="1901922" cy="2299604"/>
          </a:xfrm>
          <a:prstGeom prst="rect">
            <a:avLst/>
          </a:prstGeom>
        </p:spPr>
        <p:txBody>
          <a:bodyPr wrap="square" lIns="0" tIns="0" rIns="0" bIns="0" rtlCol="0">
            <a:spAutoFit/>
          </a:bodyPr>
          <a:lstStyle/>
          <a:p>
            <a:pPr>
              <a:lnSpc>
                <a:spcPts val="1300"/>
              </a:lnSpc>
              <a:spcAft>
                <a:spcPts val="300"/>
              </a:spcAft>
            </a:pPr>
            <a:r>
              <a:rPr lang="en-US" sz="1000" b="1" dirty="0">
                <a:solidFill>
                  <a:schemeClr val="accent1"/>
                </a:solidFill>
              </a:rPr>
              <a:t>Contact Information</a:t>
            </a:r>
          </a:p>
          <a:p>
            <a:pPr>
              <a:lnSpc>
                <a:spcPts val="1300"/>
              </a:lnSpc>
            </a:pPr>
            <a:r>
              <a:rPr lang="en-US" sz="1000" dirty="0"/>
              <a:t>Wilmington Center</a:t>
            </a:r>
          </a:p>
          <a:p>
            <a:pPr>
              <a:lnSpc>
                <a:spcPts val="1300"/>
              </a:lnSpc>
            </a:pPr>
            <a:r>
              <a:rPr lang="en-US" sz="1000" dirty="0"/>
              <a:t>1100 North Market Street</a:t>
            </a:r>
          </a:p>
          <a:p>
            <a:pPr>
              <a:lnSpc>
                <a:spcPts val="1300"/>
              </a:lnSpc>
            </a:pPr>
            <a:r>
              <a:rPr lang="en-US" sz="1000" dirty="0"/>
              <a:t>Floor 12</a:t>
            </a:r>
            <a:br>
              <a:rPr lang="en-US" sz="1000" dirty="0"/>
            </a:br>
            <a:r>
              <a:rPr lang="en-US" sz="1000" dirty="0"/>
              <a:t>Wilmington, DE 19801</a:t>
            </a:r>
          </a:p>
          <a:p>
            <a:pPr>
              <a:lnSpc>
                <a:spcPts val="1300"/>
              </a:lnSpc>
            </a:pPr>
            <a:r>
              <a:rPr lang="fr-FR" sz="1000" dirty="0"/>
              <a:t>Phone | 302.651.1237</a:t>
            </a:r>
          </a:p>
          <a:p>
            <a:pPr>
              <a:lnSpc>
                <a:spcPts val="1300"/>
              </a:lnSpc>
            </a:pPr>
            <a:r>
              <a:rPr lang="fr-FR" sz="1000" dirty="0"/>
              <a:t>akpierce@wilmingtontrust.com</a:t>
            </a:r>
          </a:p>
          <a:p>
            <a:pPr>
              <a:lnSpc>
                <a:spcPts val="1300"/>
              </a:lnSpc>
              <a:spcBef>
                <a:spcPts val="1200"/>
              </a:spcBef>
              <a:spcAft>
                <a:spcPts val="300"/>
              </a:spcAft>
            </a:pPr>
            <a:r>
              <a:rPr lang="en-US" sz="1000" b="1" dirty="0">
                <a:solidFill>
                  <a:schemeClr val="accent1"/>
                </a:solidFill>
              </a:rPr>
              <a:t>Expertise In</a:t>
            </a:r>
            <a:r>
              <a:rPr lang="en-US" sz="1000" dirty="0"/>
              <a:t>	</a:t>
            </a:r>
          </a:p>
          <a:p>
            <a:pPr marL="109728" indent="-109728">
              <a:lnSpc>
                <a:spcPts val="1300"/>
              </a:lnSpc>
              <a:spcAft>
                <a:spcPts val="300"/>
              </a:spcAft>
              <a:buFont typeface="Arial" panose="020B0604020202020204" pitchFamily="34" charset="0"/>
              <a:buChar char="•"/>
            </a:pPr>
            <a:r>
              <a:rPr lang="en-US" sz="1000" dirty="0"/>
              <a:t>Strategic wealth planning</a:t>
            </a:r>
          </a:p>
          <a:p>
            <a:pPr marL="109728" indent="-109728">
              <a:lnSpc>
                <a:spcPts val="1300"/>
              </a:lnSpc>
              <a:spcAft>
                <a:spcPts val="300"/>
              </a:spcAft>
              <a:buFont typeface="Arial" panose="020B0604020202020204" pitchFamily="34" charset="0"/>
              <a:buChar char="•"/>
            </a:pPr>
            <a:r>
              <a:rPr lang="en-US" sz="1000" dirty="0"/>
              <a:t>Trust and fiduciary planning</a:t>
            </a:r>
          </a:p>
          <a:p>
            <a:pPr marL="109728" indent="-109728">
              <a:lnSpc>
                <a:spcPts val="1300"/>
              </a:lnSpc>
              <a:spcAft>
                <a:spcPts val="300"/>
              </a:spcAft>
              <a:buFont typeface="Arial" panose="020B0604020202020204" pitchFamily="34" charset="0"/>
              <a:buChar char="•"/>
            </a:pPr>
            <a:r>
              <a:rPr lang="en-US" sz="1000" dirty="0"/>
              <a:t>Succession planning</a:t>
            </a:r>
          </a:p>
          <a:p>
            <a:pPr marL="173736" indent="-173736">
              <a:lnSpc>
                <a:spcPts val="1000"/>
              </a:lnSpc>
              <a:spcAft>
                <a:spcPts val="300"/>
              </a:spcAft>
            </a:pPr>
            <a:endParaRPr lang="en-US" sz="800" dirty="0"/>
          </a:p>
        </p:txBody>
      </p:sp>
      <p:sp>
        <p:nvSpPr>
          <p:cNvPr id="10" name="Rectangle 9">
            <a:extLst>
              <a:ext uri="{FF2B5EF4-FFF2-40B4-BE49-F238E27FC236}">
                <a16:creationId xmlns:a16="http://schemas.microsoft.com/office/drawing/2014/main" id="{5FB292DE-6BE4-4BCE-AC61-649301C95337}"/>
              </a:ext>
            </a:extLst>
          </p:cNvPr>
          <p:cNvSpPr/>
          <p:nvPr/>
        </p:nvSpPr>
        <p:spPr>
          <a:xfrm>
            <a:off x="3125533" y="1850388"/>
            <a:ext cx="6251830" cy="3357329"/>
          </a:xfrm>
          <a:prstGeom prst="rect">
            <a:avLst/>
          </a:prstGeom>
        </p:spPr>
        <p:txBody>
          <a:bodyPr wrap="square">
            <a:spAutoFit/>
          </a:bodyPr>
          <a:lstStyle/>
          <a:p>
            <a:pPr>
              <a:lnSpc>
                <a:spcPts val="1500"/>
              </a:lnSpc>
              <a:spcAft>
                <a:spcPts val="800"/>
              </a:spcAft>
            </a:pPr>
            <a:r>
              <a:rPr lang="en-US" sz="1050" dirty="0">
                <a:latin typeface="Arial" panose="020B0604020202020204" pitchFamily="34" charset="0"/>
                <a:cs typeface="Arial" panose="020B0604020202020204" pitchFamily="34" charset="0"/>
              </a:rPr>
              <a:t>As part of the Wilmington Trust Emerald Family Office &amp; Advisory team, Allison is the head of the Fiduciary Planning Analyst group. She supports the Emerald team in developing strategic and holistic wealth planning advice for high-net-worth individuals, successful entrepreneurs, executives, and their families by reviewing and illustrating their current plans, identifying opportunities for enhancement, and modeling effective tax and estate planning strategies.</a:t>
            </a:r>
          </a:p>
          <a:p>
            <a:pPr>
              <a:lnSpc>
                <a:spcPts val="1500"/>
              </a:lnSpc>
              <a:spcAft>
                <a:spcPts val="800"/>
              </a:spcAft>
            </a:pPr>
            <a:r>
              <a:rPr lang="en-US" sz="1050" dirty="0">
                <a:latin typeface="Arial" panose="020B0604020202020204" pitchFamily="34" charset="0"/>
                <a:cs typeface="Arial" panose="020B0604020202020204" pitchFamily="34" charset="0"/>
              </a:rPr>
              <a:t>Allison has over eight years of experience working in trust and estate planning. Prior to joining Wilmington Trust in 2016, Allison was an associate at a trust and estates firm in Pennsylvania. </a:t>
            </a:r>
          </a:p>
          <a:p>
            <a:pPr>
              <a:lnSpc>
                <a:spcPts val="1500"/>
              </a:lnSpc>
              <a:spcAft>
                <a:spcPts val="800"/>
              </a:spcAft>
            </a:pPr>
            <a:r>
              <a:rPr lang="en-US" sz="1050" dirty="0">
                <a:latin typeface="Arial" panose="020B0604020202020204" pitchFamily="34" charset="0"/>
                <a:cs typeface="Arial" panose="020B0604020202020204" pitchFamily="34" charset="0"/>
              </a:rPr>
              <a:t>Allison holds a law degree from Delaware Law School and a bachelor’s degree from Gettysburg College. She is a member of the Real Property Trust and Estates Division of the American Bar Association and is also involved in the Estate Planning Council of Delaware. </a:t>
            </a:r>
          </a:p>
          <a:p>
            <a:pPr>
              <a:lnSpc>
                <a:spcPts val="1500"/>
              </a:lnSpc>
              <a:spcAft>
                <a:spcPts val="800"/>
              </a:spcAft>
            </a:pPr>
            <a:r>
              <a:rPr lang="en-US" sz="1050" dirty="0">
                <a:latin typeface="Arial" panose="020B0604020202020204" pitchFamily="34" charset="0"/>
                <a:cs typeface="Arial" panose="020B0604020202020204" pitchFamily="34" charset="0"/>
              </a:rPr>
              <a:t>She completed M&amp;T Bank’s Rising Leaders Development Program in 2020. She volunteers </a:t>
            </a:r>
            <a:br>
              <a:rPr lang="en-US" sz="1050" dirty="0">
                <a:latin typeface="Arial" panose="020B0604020202020204" pitchFamily="34" charset="0"/>
                <a:cs typeface="Arial" panose="020B0604020202020204" pitchFamily="34" charset="0"/>
              </a:rPr>
            </a:br>
            <a:r>
              <a:rPr lang="en-US" sz="1050" dirty="0">
                <a:latin typeface="Arial" panose="020B0604020202020204" pitchFamily="34" charset="0"/>
                <a:cs typeface="Arial" panose="020B0604020202020204" pitchFamily="34" charset="0"/>
              </a:rPr>
              <a:t>her time with the Delaware Community Foundation and has been serving as a member on the </a:t>
            </a:r>
            <a:br>
              <a:rPr lang="en-US" sz="1050" dirty="0">
                <a:latin typeface="Arial" panose="020B0604020202020204" pitchFamily="34" charset="0"/>
                <a:cs typeface="Arial" panose="020B0604020202020204" pitchFamily="34" charset="0"/>
              </a:rPr>
            </a:br>
            <a:r>
              <a:rPr lang="en-US" sz="1050" dirty="0">
                <a:latin typeface="Arial" panose="020B0604020202020204" pitchFamily="34" charset="0"/>
                <a:cs typeface="Arial" panose="020B0604020202020204" pitchFamily="34" charset="0"/>
              </a:rPr>
              <a:t>Grants Committee since 2018. Allison is also a member of Delaware Community Foundation’s </a:t>
            </a:r>
            <a:br>
              <a:rPr lang="en-US" sz="1050" dirty="0">
                <a:latin typeface="Arial" panose="020B0604020202020204" pitchFamily="34" charset="0"/>
                <a:cs typeface="Arial" panose="020B0604020202020204" pitchFamily="34" charset="0"/>
              </a:rPr>
            </a:br>
            <a:r>
              <a:rPr lang="en-US" sz="1050" dirty="0">
                <a:latin typeface="Arial" panose="020B0604020202020204" pitchFamily="34" charset="0"/>
                <a:cs typeface="Arial" panose="020B0604020202020204" pitchFamily="34" charset="0"/>
              </a:rPr>
              <a:t>Fund for Women. </a:t>
            </a:r>
          </a:p>
          <a:p>
            <a:pPr>
              <a:lnSpc>
                <a:spcPct val="100000"/>
              </a:lnSpc>
              <a:spcAft>
                <a:spcPts val="0"/>
              </a:spcAft>
            </a:pPr>
            <a:endParaRPr lang="en-US" sz="1050" dirty="0">
              <a:latin typeface="Arial" panose="020B060402020202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id="{AE60B2EB-CE18-4F5B-890C-A2290825445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5569" t="650" r="10145" b="7444"/>
          <a:stretch/>
        </p:blipFill>
        <p:spPr>
          <a:xfrm>
            <a:off x="704088" y="1938528"/>
            <a:ext cx="1618488" cy="1764792"/>
          </a:xfrm>
          <a:prstGeom prst="rect">
            <a:avLst/>
          </a:prstGeom>
        </p:spPr>
      </p:pic>
      <p:cxnSp>
        <p:nvCxnSpPr>
          <p:cNvPr id="3" name="Straight Connector 2">
            <a:extLst>
              <a:ext uri="{FF2B5EF4-FFF2-40B4-BE49-F238E27FC236}">
                <a16:creationId xmlns:a16="http://schemas.microsoft.com/office/drawing/2014/main" id="{AA66711A-05B8-4D2E-8CEF-D21CBB752798}"/>
              </a:ext>
            </a:extLst>
          </p:cNvPr>
          <p:cNvCxnSpPr/>
          <p:nvPr/>
        </p:nvCxnSpPr>
        <p:spPr>
          <a:xfrm>
            <a:off x="685800" y="1790700"/>
            <a:ext cx="86856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4000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2"/>
          </p:nvPr>
        </p:nvSpPr>
        <p:spPr>
          <a:xfrm>
            <a:off x="685800" y="2101732"/>
            <a:ext cx="8702675" cy="4565391"/>
          </a:xfrm>
        </p:spPr>
        <p:txBody>
          <a:bodyPr/>
          <a:lstStyle/>
          <a:p>
            <a:pPr>
              <a:lnSpc>
                <a:spcPct val="100000"/>
              </a:lnSpc>
              <a:spcAft>
                <a:spcPts val="600"/>
              </a:spcAft>
            </a:pPr>
            <a:r>
              <a:rPr lang="en-US" dirty="0"/>
              <a:t>Wilmington Trust Emerald Family Office &amp; Advisory is a service mark and refers to wealth planning, family office, specialized transaction, and other services provided by Wilmington Trust, N.A., a member of the M&amp;T family.</a:t>
            </a:r>
          </a:p>
          <a:p>
            <a:pPr>
              <a:lnSpc>
                <a:spcPct val="100000"/>
              </a:lnSpc>
              <a:spcAft>
                <a:spcPts val="600"/>
              </a:spcAft>
            </a:pPr>
            <a:r>
              <a:rPr lang="en-US" sz="900" dirty="0"/>
              <a:t>Wilmington Trust is a registered service mark used in connection with various fiduciary and non-fiduciary services offered by certain subsidiaries of M&amp;T Bank Corporation including, but not limited to, Manufacturers &amp; Traders Trust Company (M&amp;T Bank), Wilmington Trust Company (WTC) operating in Delaware only, Wilmington Trust, N.A. (WTNA), Wilmington Trust Investment Advisors, Inc. (WTIA), Wilmington Funds Management Corporation (WFMC), and Wilmington Trust Investment Management, LLC (WTIM). Such services include trustee, custodial, agency, investment management, and other services. International corporate and institutional services are offered through M&amp;T Bank Corporation’s international subsidiaries. Loans, credit cards, retail and business deposits, and other business and personal banking services and products are offered by M&amp;T Bank, Member FDIC. Please visit our websites at www.wilmingtontrust.com and www.mtb.com for additional information regarding our brands and products and services offered.</a:t>
            </a:r>
          </a:p>
          <a:p>
            <a:r>
              <a:rPr lang="en-US" dirty="0"/>
              <a:t>The specific services provided to you and fees for those services are described in our Platform Enrollment Agreement with you and are subject to the Emerald Family Office &amp; Advisory Terms and Conditions. Enrolled Emerald platform clients pay a one-time platform assessment and on-boarding fee in addition to the platform access fee. Please see the Platform Enrollment Agreement between you and us and the Emerald Family Office &amp; Advisory Terms and Conditions for a detailed description of the services provided to you, the fees for those services and terms and conditions. Family Office services, which include personal and entity financial management and tax preparation, are subject to additional fees and are not part of but in addition to the base Emerald platform services. Tax preparation services may be offered on a limited basis to existing entity or personal financial management clients in accordance with the Platform Enrollment Agreement for those services between such clients and Wilmington Trust. If advisors or other third parties require compensation, any such fees are in addition to the fees charged by Wilmington Trust.</a:t>
            </a:r>
          </a:p>
          <a:p>
            <a:pPr>
              <a:lnSpc>
                <a:spcPct val="100000"/>
              </a:lnSpc>
              <a:spcAft>
                <a:spcPts val="600"/>
              </a:spcAft>
            </a:pPr>
            <a:r>
              <a:rPr lang="en-US" dirty="0"/>
              <a:t>Wilmington Trust is not authorized to and does not provide legal or accounting advice. Wilmington Trust does not provide tax advice, except where we have agreed to provide tax preparation services to you. Our advice and recommendations provided to you are illustrative only and subject to the opinions and advice of your own attorney, tax advisor, or other professional advisor.</a:t>
            </a:r>
            <a:endParaRPr lang="en-US" sz="900" dirty="0"/>
          </a:p>
          <a:p>
            <a:pPr>
              <a:lnSpc>
                <a:spcPct val="100000"/>
              </a:lnSpc>
              <a:spcAft>
                <a:spcPts val="600"/>
              </a:spcAft>
            </a:pPr>
            <a:r>
              <a:rPr lang="en-US" sz="900" dirty="0"/>
              <a:t>The information provided herein is for informational purposes only and is not intended as an </a:t>
            </a:r>
            <a:br>
              <a:rPr lang="en-US" sz="900" dirty="0"/>
            </a:br>
            <a:r>
              <a:rPr lang="en-US" sz="900" dirty="0"/>
              <a:t>offer or solicitation for the sale of any tax, estate planning, or financial product or service or a recommendation or determination that any tax, estate planning, or investment strategy is suitable </a:t>
            </a:r>
            <a:br>
              <a:rPr lang="en-US" sz="900" dirty="0"/>
            </a:br>
            <a:r>
              <a:rPr lang="en-US" sz="900" dirty="0"/>
              <a:t>for a specific investor. Note that tax, estate planning, and financial strategies require consideration </a:t>
            </a:r>
            <a:br>
              <a:rPr lang="en-US" sz="900" dirty="0"/>
            </a:br>
            <a:r>
              <a:rPr lang="en-US" sz="900" dirty="0"/>
              <a:t>for suitability of the individual, business, or investor, and there is no assurance that any strategy will be successful.</a:t>
            </a:r>
          </a:p>
          <a:p>
            <a:pPr>
              <a:lnSpc>
                <a:spcPct val="100000"/>
              </a:lnSpc>
              <a:spcAft>
                <a:spcPts val="600"/>
              </a:spcAft>
            </a:pPr>
            <a:r>
              <a:rPr lang="en-US" sz="900"/>
              <a:t>Certain information </a:t>
            </a:r>
            <a:r>
              <a:rPr lang="en-US" sz="900" dirty="0"/>
              <a:t>in this presentation was obtained or derived from other third-party sources </a:t>
            </a:r>
            <a:br>
              <a:rPr lang="en-US" sz="900" dirty="0"/>
            </a:br>
            <a:r>
              <a:rPr lang="en-US" sz="900" dirty="0"/>
              <a:t>and other elements were provided in their entirety by a third party. Such third parties are believed to be reliable, but the information is not verified and no representation is made as to its accuracy or completeness.</a:t>
            </a:r>
          </a:p>
          <a:p>
            <a:pPr>
              <a:lnSpc>
                <a:spcPct val="100000"/>
              </a:lnSpc>
              <a:spcAft>
                <a:spcPts val="600"/>
              </a:spcAft>
            </a:pPr>
            <a:r>
              <a:rPr lang="en-US" sz="900" dirty="0"/>
              <a:t>Third-party trademarks and brands are the property of their respective owners.</a:t>
            </a:r>
          </a:p>
          <a:p>
            <a:pPr>
              <a:lnSpc>
                <a:spcPct val="100000"/>
              </a:lnSpc>
              <a:spcAft>
                <a:spcPts val="600"/>
              </a:spcAft>
            </a:pPr>
            <a:r>
              <a:rPr lang="en-US" sz="900" b="1" dirty="0"/>
              <a:t>Investment Products: • Are NOT Deposits • Are NOT FDIC Insured • Are NOT Insured By Any Federal Government Agency • Have NO Bank Guarantee • May Go Down In Value.</a:t>
            </a:r>
          </a:p>
          <a:p>
            <a:endParaRPr lang="en-US" sz="900" dirty="0"/>
          </a:p>
        </p:txBody>
      </p:sp>
      <p:sp>
        <p:nvSpPr>
          <p:cNvPr id="3" name="Text Placeholder 2"/>
          <p:cNvSpPr>
            <a:spLocks noGrp="1"/>
          </p:cNvSpPr>
          <p:nvPr>
            <p:ph type="body" sz="quarter" idx="10"/>
          </p:nvPr>
        </p:nvSpPr>
        <p:spPr/>
        <p:txBody>
          <a:bodyPr/>
          <a:lstStyle/>
          <a:p>
            <a:r>
              <a:rPr lang="en-US" dirty="0"/>
              <a:t> </a:t>
            </a:r>
          </a:p>
        </p:txBody>
      </p:sp>
      <p:sp>
        <p:nvSpPr>
          <p:cNvPr id="7" name="Title 1">
            <a:extLst>
              <a:ext uri="{FF2B5EF4-FFF2-40B4-BE49-F238E27FC236}">
                <a16:creationId xmlns:a16="http://schemas.microsoft.com/office/drawing/2014/main" id="{979FD19E-191B-41BB-AD7D-507699C97E0C}"/>
              </a:ext>
            </a:extLst>
          </p:cNvPr>
          <p:cNvSpPr txBox="1">
            <a:spLocks/>
          </p:cNvSpPr>
          <p:nvPr/>
        </p:nvSpPr>
        <p:spPr>
          <a:xfrm>
            <a:off x="685800" y="598788"/>
            <a:ext cx="8686800" cy="365760"/>
          </a:xfrm>
          <a:prstGeom prst="rect">
            <a:avLst/>
          </a:prstGeom>
        </p:spPr>
        <p:txBody>
          <a:bodyPr vert="horz" lIns="0" tIns="0" rIns="0" bIns="0" rtlCol="0" anchor="t" anchorCtr="0">
            <a:noAutofit/>
          </a:bodyPr>
          <a:lstStyle>
            <a:lvl1pPr algn="l" defTabSz="1018824" rtl="0" eaLnBrk="1" latinLnBrk="0" hangingPunct="1">
              <a:lnSpc>
                <a:spcPts val="2700"/>
              </a:lnSpc>
              <a:spcBef>
                <a:spcPct val="0"/>
              </a:spcBef>
              <a:buNone/>
              <a:defRPr sz="2400" b="1" kern="400" baseline="0">
                <a:solidFill>
                  <a:schemeClr val="tx1"/>
                </a:solidFill>
                <a:latin typeface="Arial" panose="020B0604020202020204" pitchFamily="34" charset="0"/>
                <a:ea typeface="+mj-ea"/>
                <a:cs typeface="Arial" panose="020B0604020202020204" pitchFamily="34" charset="0"/>
              </a:defRPr>
            </a:lvl1pPr>
          </a:lstStyle>
          <a:p>
            <a:r>
              <a:rPr lang="en-US" kern="0" dirty="0"/>
              <a:t>Disclosures</a:t>
            </a:r>
          </a:p>
        </p:txBody>
      </p:sp>
    </p:spTree>
    <p:extLst>
      <p:ext uri="{BB962C8B-B14F-4D97-AF65-F5344CB8AC3E}">
        <p14:creationId xmlns:p14="http://schemas.microsoft.com/office/powerpoint/2010/main" val="1885940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53D047C-B967-4AC8-8D2A-25D077BC35DC}"/>
              </a:ext>
            </a:extLst>
          </p:cNvPr>
          <p:cNvSpPr>
            <a:spLocks noGrp="1"/>
          </p:cNvSpPr>
          <p:nvPr>
            <p:ph type="ctrTitle"/>
          </p:nvPr>
        </p:nvSpPr>
        <p:spPr>
          <a:xfrm>
            <a:off x="685800" y="2494149"/>
            <a:ext cx="7223760" cy="365760"/>
          </a:xfrm>
        </p:spPr>
        <p:txBody>
          <a:bodyPr/>
          <a:lstStyle/>
          <a:p>
            <a:r>
              <a:rPr lang="en-US" sz="3200" dirty="0"/>
              <a:t>Routine Year-End Planning</a:t>
            </a:r>
          </a:p>
        </p:txBody>
      </p:sp>
    </p:spTree>
    <p:extLst>
      <p:ext uri="{BB962C8B-B14F-4D97-AF65-F5344CB8AC3E}">
        <p14:creationId xmlns:p14="http://schemas.microsoft.com/office/powerpoint/2010/main" val="1694861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F21C9-1579-48BF-A15D-C1FB92F542A9}"/>
              </a:ext>
            </a:extLst>
          </p:cNvPr>
          <p:cNvSpPr>
            <a:spLocks noGrp="1"/>
          </p:cNvSpPr>
          <p:nvPr>
            <p:ph type="title"/>
          </p:nvPr>
        </p:nvSpPr>
        <p:spPr>
          <a:xfrm>
            <a:off x="676116" y="1168451"/>
            <a:ext cx="8686800" cy="365760"/>
          </a:xfrm>
        </p:spPr>
        <p:txBody>
          <a:bodyPr/>
          <a:lstStyle/>
          <a:p>
            <a:r>
              <a:rPr lang="en-US" dirty="0"/>
              <a:t>Income Tax Mitigation</a:t>
            </a:r>
          </a:p>
        </p:txBody>
      </p:sp>
      <p:sp>
        <p:nvSpPr>
          <p:cNvPr id="4" name="Text Placeholder 3">
            <a:extLst>
              <a:ext uri="{FF2B5EF4-FFF2-40B4-BE49-F238E27FC236}">
                <a16:creationId xmlns:a16="http://schemas.microsoft.com/office/drawing/2014/main" id="{733B1A81-42DE-4BBE-A5BC-B61DE5C67189}"/>
              </a:ext>
            </a:extLst>
          </p:cNvPr>
          <p:cNvSpPr>
            <a:spLocks noGrp="1"/>
          </p:cNvSpPr>
          <p:nvPr>
            <p:ph type="body" sz="quarter" idx="11"/>
          </p:nvPr>
        </p:nvSpPr>
        <p:spPr>
          <a:xfrm>
            <a:off x="676116" y="2069410"/>
            <a:ext cx="8686800" cy="4865250"/>
          </a:xfrm>
        </p:spPr>
        <p:txBody>
          <a:bodyPr/>
          <a:lstStyle/>
          <a:p>
            <a:pPr marL="0" indent="0">
              <a:spcAft>
                <a:spcPts val="400"/>
              </a:spcAft>
              <a:buNone/>
            </a:pPr>
            <a:r>
              <a:rPr lang="en-US" sz="1600" b="1" dirty="0">
                <a:solidFill>
                  <a:schemeClr val="accent1"/>
                </a:solidFill>
              </a:rPr>
              <a:t>Conventional wisdom:</a:t>
            </a:r>
            <a:endParaRPr lang="en-US" sz="1600" dirty="0"/>
          </a:p>
          <a:p>
            <a:r>
              <a:rPr lang="en-US" sz="1400" dirty="0"/>
              <a:t>Minimize tax by deferring income </a:t>
            </a:r>
          </a:p>
          <a:p>
            <a:pPr>
              <a:spcAft>
                <a:spcPts val="0"/>
              </a:spcAft>
            </a:pPr>
            <a:r>
              <a:rPr lang="en-US" sz="1400" dirty="0"/>
              <a:t>Maximize deductions </a:t>
            </a:r>
          </a:p>
          <a:p>
            <a:endParaRPr lang="en-US" sz="1400" dirty="0"/>
          </a:p>
          <a:p>
            <a:pPr marL="0" indent="0">
              <a:spcAft>
                <a:spcPts val="400"/>
              </a:spcAft>
              <a:buNone/>
            </a:pPr>
            <a:r>
              <a:rPr lang="en-US" sz="1600" b="1" dirty="0">
                <a:solidFill>
                  <a:schemeClr val="accent1"/>
                </a:solidFill>
              </a:rPr>
              <a:t>Contribute to tax-advantaged accounts:</a:t>
            </a:r>
          </a:p>
          <a:p>
            <a:r>
              <a:rPr lang="en-US" sz="1400" b="1" dirty="0"/>
              <a:t>401(k)s and IRAs</a:t>
            </a:r>
            <a:endParaRPr lang="en-US" sz="1400" dirty="0"/>
          </a:p>
          <a:p>
            <a:pPr marL="795162" lvl="2">
              <a:buClr>
                <a:schemeClr val="tx1"/>
              </a:buClr>
              <a:buFont typeface="Arial" panose="020B0604020202020204" pitchFamily="34" charset="0"/>
              <a:buChar char="–"/>
            </a:pPr>
            <a:r>
              <a:rPr lang="en-US" sz="1400" kern="1200" dirty="0"/>
              <a:t>Double tax advantage</a:t>
            </a:r>
          </a:p>
          <a:p>
            <a:pPr marL="1097280" lvl="2"/>
            <a:r>
              <a:rPr lang="en-US" sz="1400" dirty="0"/>
              <a:t>Reduces current year taxable income</a:t>
            </a:r>
          </a:p>
          <a:p>
            <a:pPr marL="1097280" lvl="2">
              <a:spcAft>
                <a:spcPts val="0"/>
              </a:spcAft>
            </a:pPr>
            <a:r>
              <a:rPr lang="en-US" sz="1400" dirty="0"/>
              <a:t>Tax-deferred growth</a:t>
            </a:r>
          </a:p>
          <a:p>
            <a:pPr lvl="2"/>
            <a:endParaRPr lang="en-US" sz="1400" dirty="0"/>
          </a:p>
          <a:p>
            <a:r>
              <a:rPr lang="en-US" sz="1400" b="1" dirty="0"/>
              <a:t>HSAs</a:t>
            </a:r>
            <a:endParaRPr lang="en-US" sz="1400" dirty="0"/>
          </a:p>
          <a:p>
            <a:pPr marL="795162" lvl="2">
              <a:buClr>
                <a:schemeClr val="tx1"/>
              </a:buClr>
              <a:buFont typeface="Arial" panose="020B0604020202020204" pitchFamily="34" charset="0"/>
              <a:buChar char="–"/>
            </a:pPr>
            <a:r>
              <a:rPr lang="en-US" sz="1400" kern="1200" dirty="0"/>
              <a:t>Triple tax advantage</a:t>
            </a:r>
          </a:p>
          <a:p>
            <a:pPr marL="1097280" lvl="2"/>
            <a:r>
              <a:rPr lang="en-US" sz="1400" dirty="0"/>
              <a:t>Reduces current year taxable income</a:t>
            </a:r>
          </a:p>
          <a:p>
            <a:pPr marL="1097280" lvl="2"/>
            <a:r>
              <a:rPr lang="en-US" sz="1400" dirty="0"/>
              <a:t>Tax-free growth</a:t>
            </a:r>
          </a:p>
          <a:p>
            <a:pPr marL="1097280" lvl="2"/>
            <a:r>
              <a:rPr lang="en-US" sz="1400" dirty="0"/>
              <a:t>Tax-free distributions for qualified medical expenses</a:t>
            </a:r>
          </a:p>
          <a:p>
            <a:pPr marL="182880" lvl="1" indent="0">
              <a:buNone/>
            </a:pPr>
            <a:endParaRPr lang="en-US" dirty="0"/>
          </a:p>
          <a:p>
            <a:pPr marL="182880" lvl="1" indent="0">
              <a:buNone/>
            </a:pPr>
            <a:endParaRPr lang="en-US" dirty="0"/>
          </a:p>
          <a:p>
            <a:pPr>
              <a:spcAft>
                <a:spcPts val="0"/>
              </a:spcAft>
            </a:pPr>
            <a:endParaRPr lang="en-US" sz="1400" u="sng" dirty="0"/>
          </a:p>
          <a:p>
            <a:pPr marL="0" indent="0">
              <a:spcAft>
                <a:spcPts val="400"/>
              </a:spcAft>
              <a:buNone/>
            </a:pPr>
            <a:endParaRPr lang="en-US" sz="1400" b="1" dirty="0">
              <a:solidFill>
                <a:schemeClr val="accent1"/>
              </a:solidFill>
            </a:endParaRPr>
          </a:p>
        </p:txBody>
      </p:sp>
      <p:grpSp>
        <p:nvGrpSpPr>
          <p:cNvPr id="5" name="Group 4">
            <a:extLst>
              <a:ext uri="{FF2B5EF4-FFF2-40B4-BE49-F238E27FC236}">
                <a16:creationId xmlns:a16="http://schemas.microsoft.com/office/drawing/2014/main" id="{193591BB-B760-477E-9E81-38C4463E39DA}"/>
              </a:ext>
            </a:extLst>
          </p:cNvPr>
          <p:cNvGrpSpPr/>
          <p:nvPr/>
        </p:nvGrpSpPr>
        <p:grpSpPr>
          <a:xfrm>
            <a:off x="5039713" y="317932"/>
            <a:ext cx="4958508" cy="616182"/>
            <a:chOff x="5039713" y="317932"/>
            <a:chExt cx="4958508" cy="616182"/>
          </a:xfrm>
        </p:grpSpPr>
        <p:sp>
          <p:nvSpPr>
            <p:cNvPr id="9" name="AutoShape 90">
              <a:extLst>
                <a:ext uri="{FF2B5EF4-FFF2-40B4-BE49-F238E27FC236}">
                  <a16:creationId xmlns:a16="http://schemas.microsoft.com/office/drawing/2014/main" id="{FD8C313E-DB74-4393-83C2-F82A983B581F}"/>
                </a:ext>
              </a:extLst>
            </p:cNvPr>
            <p:cNvSpPr>
              <a:spLocks noChangeArrowheads="1"/>
            </p:cNvSpPr>
            <p:nvPr/>
          </p:nvSpPr>
          <p:spPr bwMode="auto">
            <a:xfrm>
              <a:off x="6020721" y="515493"/>
              <a:ext cx="1633089" cy="418621"/>
            </a:xfrm>
            <a:prstGeom prst="chevron">
              <a:avLst>
                <a:gd name="adj" fmla="val 41544"/>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dirty="0">
                  <a:ea typeface="+mn-ea"/>
                  <a:cs typeface="Arial" pitchFamily="34" charset="0"/>
                </a:rPr>
                <a:t>Offsetting </a:t>
              </a:r>
              <a:br>
                <a:rPr lang="en-GB" sz="900" dirty="0">
                  <a:ea typeface="+mn-ea"/>
                  <a:cs typeface="Arial" pitchFamily="34" charset="0"/>
                </a:rPr>
              </a:br>
              <a:r>
                <a:rPr lang="en-GB" sz="900" dirty="0">
                  <a:ea typeface="+mn-ea"/>
                  <a:cs typeface="Arial" pitchFamily="34" charset="0"/>
                </a:rPr>
                <a:t>Capital Gains</a:t>
              </a:r>
            </a:p>
          </p:txBody>
        </p:sp>
        <p:sp>
          <p:nvSpPr>
            <p:cNvPr id="15" name="AutoShape 93">
              <a:extLst>
                <a:ext uri="{FF2B5EF4-FFF2-40B4-BE49-F238E27FC236}">
                  <a16:creationId xmlns:a16="http://schemas.microsoft.com/office/drawing/2014/main" id="{AADD5405-9563-4F1C-B1A6-28AFA057B971}"/>
                </a:ext>
              </a:extLst>
            </p:cNvPr>
            <p:cNvSpPr>
              <a:spLocks noChangeArrowheads="1"/>
            </p:cNvSpPr>
            <p:nvPr/>
          </p:nvSpPr>
          <p:spPr bwMode="auto">
            <a:xfrm>
              <a:off x="5039713" y="534519"/>
              <a:ext cx="1283602" cy="365760"/>
            </a:xfrm>
            <a:prstGeom prst="homePlate">
              <a:avLst>
                <a:gd name="adj" fmla="val 41728"/>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b="1" dirty="0">
                  <a:ea typeface="+mn-ea"/>
                  <a:cs typeface="Arial" pitchFamily="34" charset="0"/>
                </a:rPr>
                <a:t>Income Tax Mitigation</a:t>
              </a:r>
            </a:p>
          </p:txBody>
        </p:sp>
        <p:sp>
          <p:nvSpPr>
            <p:cNvPr id="16" name="AutoShape 90">
              <a:extLst>
                <a:ext uri="{FF2B5EF4-FFF2-40B4-BE49-F238E27FC236}">
                  <a16:creationId xmlns:a16="http://schemas.microsoft.com/office/drawing/2014/main" id="{99059B4C-F24F-4F50-8198-DD2BBAC1C54F}"/>
                </a:ext>
              </a:extLst>
            </p:cNvPr>
            <p:cNvSpPr>
              <a:spLocks noChangeArrowheads="1"/>
            </p:cNvSpPr>
            <p:nvPr/>
          </p:nvSpPr>
          <p:spPr bwMode="auto">
            <a:xfrm>
              <a:off x="7318940" y="529995"/>
              <a:ext cx="1442630" cy="372490"/>
            </a:xfrm>
            <a:prstGeom prst="chevron">
              <a:avLst>
                <a:gd name="adj" fmla="val 41544"/>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dirty="0">
                  <a:cs typeface="Arial" pitchFamily="34" charset="0"/>
                </a:rPr>
                <a:t>Annual Exclusion Gifting</a:t>
              </a:r>
              <a:endParaRPr lang="en-GB" sz="900" dirty="0">
                <a:ea typeface="+mn-ea"/>
                <a:cs typeface="Arial" pitchFamily="34" charset="0"/>
              </a:endParaRPr>
            </a:p>
          </p:txBody>
        </p:sp>
        <p:sp>
          <p:nvSpPr>
            <p:cNvPr id="17" name="AutoShape 90">
              <a:extLst>
                <a:ext uri="{FF2B5EF4-FFF2-40B4-BE49-F238E27FC236}">
                  <a16:creationId xmlns:a16="http://schemas.microsoft.com/office/drawing/2014/main" id="{E568818C-EC09-47FB-98AD-FDB34B677A08}"/>
                </a:ext>
              </a:extLst>
            </p:cNvPr>
            <p:cNvSpPr>
              <a:spLocks noChangeArrowheads="1"/>
            </p:cNvSpPr>
            <p:nvPr/>
          </p:nvSpPr>
          <p:spPr bwMode="auto">
            <a:xfrm>
              <a:off x="8451951" y="537738"/>
              <a:ext cx="1546270" cy="365760"/>
            </a:xfrm>
            <a:prstGeom prst="chevron">
              <a:avLst>
                <a:gd name="adj" fmla="val 41544"/>
              </a:avLst>
            </a:prstGeom>
            <a:noFill/>
            <a:ln w="9525" algn="ctr">
              <a:noFill/>
              <a:miter lim="800000"/>
              <a:headEnd type="none" w="sm" len="sm"/>
              <a:tailEnd type="none" w="med" len="lg"/>
            </a:ln>
          </p:spPr>
          <p:txBody>
            <a:bodyPr tIns="91440" bIns="91440" anchor="ctr"/>
            <a:lstStyle/>
            <a:p>
              <a:pPr algn="ctr">
                <a:spcBef>
                  <a:spcPct val="20000"/>
                </a:spcBef>
                <a:defRPr/>
              </a:pPr>
              <a:r>
                <a:rPr lang="en-GB" sz="900" dirty="0">
                  <a:cs typeface="Arial" pitchFamily="34" charset="0"/>
                </a:rPr>
                <a:t>Estate Plan</a:t>
              </a:r>
              <a:br>
                <a:rPr lang="en-GB" sz="900" dirty="0">
                  <a:cs typeface="Arial" pitchFamily="34" charset="0"/>
                </a:rPr>
              </a:br>
              <a:r>
                <a:rPr lang="en-GB" sz="900" dirty="0">
                  <a:cs typeface="Arial" pitchFamily="34" charset="0"/>
                </a:rPr>
                <a:t>Review</a:t>
              </a:r>
            </a:p>
          </p:txBody>
        </p:sp>
        <p:sp>
          <p:nvSpPr>
            <p:cNvPr id="22" name="Freeform 7">
              <a:extLst>
                <a:ext uri="{FF2B5EF4-FFF2-40B4-BE49-F238E27FC236}">
                  <a16:creationId xmlns:a16="http://schemas.microsoft.com/office/drawing/2014/main" id="{2F249FBB-E177-4C66-8AD1-1A4EA50BE200}"/>
                </a:ext>
              </a:extLst>
            </p:cNvPr>
            <p:cNvSpPr>
              <a:spLocks/>
            </p:cNvSpPr>
            <p:nvPr/>
          </p:nvSpPr>
          <p:spPr bwMode="auto">
            <a:xfrm>
              <a:off x="5495962" y="317932"/>
              <a:ext cx="309563" cy="204788"/>
            </a:xfrm>
            <a:custGeom>
              <a:avLst/>
              <a:gdLst>
                <a:gd name="T0" fmla="*/ 0 w 195"/>
                <a:gd name="T1" fmla="*/ 0 h 129"/>
                <a:gd name="T2" fmla="*/ 68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8" y="129"/>
                  </a:lnTo>
                  <a:lnTo>
                    <a:pt x="125" y="129"/>
                  </a:lnTo>
                  <a:lnTo>
                    <a:pt x="195" y="0"/>
                  </a:lnTo>
                  <a:lnTo>
                    <a:pt x="0"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25" name="Freeform 8">
              <a:extLst>
                <a:ext uri="{FF2B5EF4-FFF2-40B4-BE49-F238E27FC236}">
                  <a16:creationId xmlns:a16="http://schemas.microsoft.com/office/drawing/2014/main" id="{E4766963-3608-413F-94E1-E56DBA21B39F}"/>
                </a:ext>
              </a:extLst>
            </p:cNvPr>
            <p:cNvSpPr>
              <a:spLocks/>
            </p:cNvSpPr>
            <p:nvPr/>
          </p:nvSpPr>
          <p:spPr bwMode="auto">
            <a:xfrm>
              <a:off x="6684458" y="317932"/>
              <a:ext cx="309563" cy="204788"/>
            </a:xfrm>
            <a:custGeom>
              <a:avLst/>
              <a:gdLst>
                <a:gd name="T0" fmla="*/ 0 w 195"/>
                <a:gd name="T1" fmla="*/ 0 h 129"/>
                <a:gd name="T2" fmla="*/ 68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8" y="129"/>
                  </a:lnTo>
                  <a:lnTo>
                    <a:pt x="125" y="129"/>
                  </a:lnTo>
                  <a:lnTo>
                    <a:pt x="195"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26" name="Freeform 9">
              <a:extLst>
                <a:ext uri="{FF2B5EF4-FFF2-40B4-BE49-F238E27FC236}">
                  <a16:creationId xmlns:a16="http://schemas.microsoft.com/office/drawing/2014/main" id="{9DD49C1E-F1F8-4E7C-8147-7A25B985AE54}"/>
                </a:ext>
              </a:extLst>
            </p:cNvPr>
            <p:cNvSpPr>
              <a:spLocks/>
            </p:cNvSpPr>
            <p:nvPr/>
          </p:nvSpPr>
          <p:spPr bwMode="auto">
            <a:xfrm>
              <a:off x="7872954" y="317932"/>
              <a:ext cx="309563" cy="204788"/>
            </a:xfrm>
            <a:custGeom>
              <a:avLst/>
              <a:gdLst>
                <a:gd name="T0" fmla="*/ 0 w 195"/>
                <a:gd name="T1" fmla="*/ 0 h 129"/>
                <a:gd name="T2" fmla="*/ 69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9" y="129"/>
                  </a:lnTo>
                  <a:lnTo>
                    <a:pt x="125" y="129"/>
                  </a:lnTo>
                  <a:lnTo>
                    <a:pt x="195"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27" name="Freeform 10">
              <a:extLst>
                <a:ext uri="{FF2B5EF4-FFF2-40B4-BE49-F238E27FC236}">
                  <a16:creationId xmlns:a16="http://schemas.microsoft.com/office/drawing/2014/main" id="{87CC95DC-B3E7-4913-8133-3732961B45F6}"/>
                </a:ext>
              </a:extLst>
            </p:cNvPr>
            <p:cNvSpPr>
              <a:spLocks/>
            </p:cNvSpPr>
            <p:nvPr/>
          </p:nvSpPr>
          <p:spPr bwMode="auto">
            <a:xfrm>
              <a:off x="9061450" y="317932"/>
              <a:ext cx="311150" cy="204788"/>
            </a:xfrm>
            <a:custGeom>
              <a:avLst/>
              <a:gdLst>
                <a:gd name="T0" fmla="*/ 0 w 196"/>
                <a:gd name="T1" fmla="*/ 0 h 129"/>
                <a:gd name="T2" fmla="*/ 69 w 196"/>
                <a:gd name="T3" fmla="*/ 129 h 129"/>
                <a:gd name="T4" fmla="*/ 125 w 196"/>
                <a:gd name="T5" fmla="*/ 129 h 129"/>
                <a:gd name="T6" fmla="*/ 196 w 196"/>
                <a:gd name="T7" fmla="*/ 0 h 129"/>
                <a:gd name="T8" fmla="*/ 0 w 196"/>
                <a:gd name="T9" fmla="*/ 0 h 129"/>
                <a:gd name="T10" fmla="*/ 0 w 196"/>
                <a:gd name="T11" fmla="*/ 0 h 129"/>
              </a:gdLst>
              <a:ahLst/>
              <a:cxnLst>
                <a:cxn ang="0">
                  <a:pos x="T0" y="T1"/>
                </a:cxn>
                <a:cxn ang="0">
                  <a:pos x="T2" y="T3"/>
                </a:cxn>
                <a:cxn ang="0">
                  <a:pos x="T4" y="T5"/>
                </a:cxn>
                <a:cxn ang="0">
                  <a:pos x="T6" y="T7"/>
                </a:cxn>
                <a:cxn ang="0">
                  <a:pos x="T8" y="T9"/>
                </a:cxn>
                <a:cxn ang="0">
                  <a:pos x="T10" y="T11"/>
                </a:cxn>
              </a:cxnLst>
              <a:rect l="0" t="0" r="r" b="b"/>
              <a:pathLst>
                <a:path w="196" h="129">
                  <a:moveTo>
                    <a:pt x="0" y="0"/>
                  </a:moveTo>
                  <a:lnTo>
                    <a:pt x="69" y="129"/>
                  </a:lnTo>
                  <a:lnTo>
                    <a:pt x="125" y="129"/>
                  </a:lnTo>
                  <a:lnTo>
                    <a:pt x="196"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cxnSp>
          <p:nvCxnSpPr>
            <p:cNvPr id="28" name="Straight Connector 27">
              <a:extLst>
                <a:ext uri="{FF2B5EF4-FFF2-40B4-BE49-F238E27FC236}">
                  <a16:creationId xmlns:a16="http://schemas.microsoft.com/office/drawing/2014/main" id="{6FFC53CC-2577-42AE-A7D2-4DE63059A29C}"/>
                </a:ext>
              </a:extLst>
            </p:cNvPr>
            <p:cNvCxnSpPr>
              <a:cxnSpLocks/>
              <a:stCxn id="22" idx="0"/>
              <a:endCxn id="27" idx="3"/>
            </p:cNvCxnSpPr>
            <p:nvPr/>
          </p:nvCxnSpPr>
          <p:spPr>
            <a:xfrm>
              <a:off x="5495962" y="317932"/>
              <a:ext cx="3876638"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12262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F21C9-1579-48BF-A15D-C1FB92F542A9}"/>
              </a:ext>
            </a:extLst>
          </p:cNvPr>
          <p:cNvSpPr>
            <a:spLocks noGrp="1"/>
          </p:cNvSpPr>
          <p:nvPr>
            <p:ph type="title"/>
          </p:nvPr>
        </p:nvSpPr>
        <p:spPr>
          <a:xfrm>
            <a:off x="669472" y="1178045"/>
            <a:ext cx="8686800" cy="365760"/>
          </a:xfrm>
        </p:spPr>
        <p:txBody>
          <a:bodyPr/>
          <a:lstStyle/>
          <a:p>
            <a:r>
              <a:rPr lang="en-US" dirty="0"/>
              <a:t>Offsetting Capital Gains</a:t>
            </a:r>
          </a:p>
        </p:txBody>
      </p:sp>
      <p:sp>
        <p:nvSpPr>
          <p:cNvPr id="4" name="Text Placeholder 3">
            <a:extLst>
              <a:ext uri="{FF2B5EF4-FFF2-40B4-BE49-F238E27FC236}">
                <a16:creationId xmlns:a16="http://schemas.microsoft.com/office/drawing/2014/main" id="{733B1A81-42DE-4BBE-A5BC-B61DE5C67189}"/>
              </a:ext>
            </a:extLst>
          </p:cNvPr>
          <p:cNvSpPr>
            <a:spLocks noGrp="1"/>
          </p:cNvSpPr>
          <p:nvPr>
            <p:ph type="body" sz="quarter" idx="11"/>
          </p:nvPr>
        </p:nvSpPr>
        <p:spPr>
          <a:xfrm>
            <a:off x="685800" y="2072875"/>
            <a:ext cx="8686800" cy="4865250"/>
          </a:xfrm>
        </p:spPr>
        <p:txBody>
          <a:bodyPr/>
          <a:lstStyle/>
          <a:p>
            <a:pPr marL="0" indent="0">
              <a:spcAft>
                <a:spcPts val="400"/>
              </a:spcAft>
              <a:buNone/>
            </a:pPr>
            <a:r>
              <a:rPr lang="en-US" sz="1600" b="1" dirty="0">
                <a:solidFill>
                  <a:schemeClr val="accent1"/>
                </a:solidFill>
              </a:rPr>
              <a:t>Tax-loss harvesting:</a:t>
            </a:r>
            <a:endParaRPr lang="en-US" sz="1600" dirty="0"/>
          </a:p>
          <a:p>
            <a:r>
              <a:rPr lang="en-US" sz="1400" dirty="0"/>
              <a:t>Realization of capital losses to offset taxable gains</a:t>
            </a:r>
          </a:p>
          <a:p>
            <a:pPr lvl="1"/>
            <a:endParaRPr lang="en-US" sz="1400" dirty="0"/>
          </a:p>
          <a:p>
            <a:pPr marL="0" indent="0">
              <a:buNone/>
            </a:pPr>
            <a:r>
              <a:rPr lang="en-US" sz="1600" b="1" dirty="0">
                <a:solidFill>
                  <a:schemeClr val="accent1"/>
                </a:solidFill>
              </a:rPr>
              <a:t>Key considerations:</a:t>
            </a:r>
          </a:p>
          <a:p>
            <a:r>
              <a:rPr lang="en-US" sz="1400" dirty="0"/>
              <a:t>Avoid the wash sale rule</a:t>
            </a:r>
          </a:p>
          <a:p>
            <a:pPr marL="795162" lvl="2">
              <a:buClr>
                <a:schemeClr val="tx1"/>
              </a:buClr>
              <a:buFont typeface="Arial" panose="020B0604020202020204" pitchFamily="34" charset="0"/>
              <a:buChar char="–"/>
            </a:pPr>
            <a:r>
              <a:rPr lang="en-US" sz="1400" kern="1200" dirty="0"/>
              <a:t>Avoid repurchase for 30 days, before or after selling the loss generating security</a:t>
            </a:r>
          </a:p>
          <a:p>
            <a:pPr marL="795162" lvl="2">
              <a:spcAft>
                <a:spcPts val="1200"/>
              </a:spcAft>
              <a:buClr>
                <a:schemeClr val="tx1"/>
              </a:buClr>
              <a:buFont typeface="Arial" panose="020B0604020202020204" pitchFamily="34" charset="0"/>
              <a:buChar char="–"/>
            </a:pPr>
            <a:r>
              <a:rPr lang="en-US" sz="1400" kern="1200" dirty="0"/>
              <a:t>Purchase a similar but not “substantially identical” security</a:t>
            </a:r>
            <a:endParaRPr lang="en-US" sz="1400" dirty="0"/>
          </a:p>
          <a:p>
            <a:r>
              <a:rPr lang="en-US" sz="1400" dirty="0"/>
              <a:t>Maintain your investment strategy</a:t>
            </a:r>
          </a:p>
          <a:p>
            <a:pPr marL="795162" lvl="2">
              <a:buClr>
                <a:schemeClr val="tx1"/>
              </a:buClr>
              <a:buFont typeface="Arial" panose="020B0604020202020204" pitchFamily="34" charset="0"/>
              <a:buChar char="–"/>
            </a:pPr>
            <a:r>
              <a:rPr lang="en-US" sz="1400" kern="1200" dirty="0"/>
              <a:t>Don’t let tax mitigation cause you to sell assets that play a strategic role in your portfolio</a:t>
            </a:r>
          </a:p>
          <a:p>
            <a:pPr marL="182880" lvl="1" indent="0">
              <a:buNone/>
            </a:pPr>
            <a:endParaRPr lang="en-US" sz="1400" dirty="0"/>
          </a:p>
        </p:txBody>
      </p:sp>
      <p:grpSp>
        <p:nvGrpSpPr>
          <p:cNvPr id="13" name="Group 12">
            <a:extLst>
              <a:ext uri="{FF2B5EF4-FFF2-40B4-BE49-F238E27FC236}">
                <a16:creationId xmlns:a16="http://schemas.microsoft.com/office/drawing/2014/main" id="{74BB1023-5939-4666-8A19-CC1FB9A104BA}"/>
              </a:ext>
            </a:extLst>
          </p:cNvPr>
          <p:cNvGrpSpPr/>
          <p:nvPr/>
        </p:nvGrpSpPr>
        <p:grpSpPr>
          <a:xfrm>
            <a:off x="5039713" y="317932"/>
            <a:ext cx="4958508" cy="610244"/>
            <a:chOff x="5039713" y="317932"/>
            <a:chExt cx="4958508" cy="610244"/>
          </a:xfrm>
        </p:grpSpPr>
        <p:sp>
          <p:nvSpPr>
            <p:cNvPr id="18" name="AutoShape 90">
              <a:extLst>
                <a:ext uri="{FF2B5EF4-FFF2-40B4-BE49-F238E27FC236}">
                  <a16:creationId xmlns:a16="http://schemas.microsoft.com/office/drawing/2014/main" id="{4F3B662D-B57B-4D43-9EB4-C508D57D0ABC}"/>
                </a:ext>
              </a:extLst>
            </p:cNvPr>
            <p:cNvSpPr>
              <a:spLocks noChangeArrowheads="1"/>
            </p:cNvSpPr>
            <p:nvPr/>
          </p:nvSpPr>
          <p:spPr bwMode="auto">
            <a:xfrm>
              <a:off x="6020721" y="509555"/>
              <a:ext cx="1633089" cy="418621"/>
            </a:xfrm>
            <a:prstGeom prst="chevron">
              <a:avLst>
                <a:gd name="adj" fmla="val 41544"/>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b="1" dirty="0">
                  <a:ea typeface="+mn-ea"/>
                  <a:cs typeface="Arial" pitchFamily="34" charset="0"/>
                </a:rPr>
                <a:t>Offsetting </a:t>
              </a:r>
              <a:br>
                <a:rPr lang="en-GB" sz="900" b="1" dirty="0">
                  <a:ea typeface="+mn-ea"/>
                  <a:cs typeface="Arial" pitchFamily="34" charset="0"/>
                </a:rPr>
              </a:br>
              <a:r>
                <a:rPr lang="en-GB" sz="900" b="1" dirty="0">
                  <a:ea typeface="+mn-ea"/>
                  <a:cs typeface="Arial" pitchFamily="34" charset="0"/>
                </a:rPr>
                <a:t>Capital Gains</a:t>
              </a:r>
            </a:p>
          </p:txBody>
        </p:sp>
        <p:sp>
          <p:nvSpPr>
            <p:cNvPr id="21" name="AutoShape 93">
              <a:extLst>
                <a:ext uri="{FF2B5EF4-FFF2-40B4-BE49-F238E27FC236}">
                  <a16:creationId xmlns:a16="http://schemas.microsoft.com/office/drawing/2014/main" id="{C717759D-9716-432E-A314-EE99DBEF1249}"/>
                </a:ext>
              </a:extLst>
            </p:cNvPr>
            <p:cNvSpPr>
              <a:spLocks noChangeArrowheads="1"/>
            </p:cNvSpPr>
            <p:nvPr/>
          </p:nvSpPr>
          <p:spPr bwMode="auto">
            <a:xfrm>
              <a:off x="5039713" y="534519"/>
              <a:ext cx="1283602" cy="365760"/>
            </a:xfrm>
            <a:prstGeom prst="homePlate">
              <a:avLst>
                <a:gd name="adj" fmla="val 41728"/>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dirty="0">
                  <a:ea typeface="+mn-ea"/>
                  <a:cs typeface="Arial" pitchFamily="34" charset="0"/>
                </a:rPr>
                <a:t>Income Tax Mitigation</a:t>
              </a:r>
            </a:p>
          </p:txBody>
        </p:sp>
        <p:sp>
          <p:nvSpPr>
            <p:cNvPr id="22" name="AutoShape 90">
              <a:extLst>
                <a:ext uri="{FF2B5EF4-FFF2-40B4-BE49-F238E27FC236}">
                  <a16:creationId xmlns:a16="http://schemas.microsoft.com/office/drawing/2014/main" id="{2A0F5A6A-247D-4AFA-AA8F-6F81D2C331C3}"/>
                </a:ext>
              </a:extLst>
            </p:cNvPr>
            <p:cNvSpPr>
              <a:spLocks noChangeArrowheads="1"/>
            </p:cNvSpPr>
            <p:nvPr/>
          </p:nvSpPr>
          <p:spPr bwMode="auto">
            <a:xfrm>
              <a:off x="7318940" y="529995"/>
              <a:ext cx="1442630" cy="372490"/>
            </a:xfrm>
            <a:prstGeom prst="chevron">
              <a:avLst>
                <a:gd name="adj" fmla="val 41544"/>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dirty="0">
                  <a:cs typeface="Arial" pitchFamily="34" charset="0"/>
                </a:rPr>
                <a:t>Annual Exclusion Gifting</a:t>
              </a:r>
              <a:endParaRPr lang="en-GB" sz="900" dirty="0">
                <a:ea typeface="+mn-ea"/>
                <a:cs typeface="Arial" pitchFamily="34" charset="0"/>
              </a:endParaRPr>
            </a:p>
          </p:txBody>
        </p:sp>
        <p:sp>
          <p:nvSpPr>
            <p:cNvPr id="25" name="AutoShape 90">
              <a:extLst>
                <a:ext uri="{FF2B5EF4-FFF2-40B4-BE49-F238E27FC236}">
                  <a16:creationId xmlns:a16="http://schemas.microsoft.com/office/drawing/2014/main" id="{B50F4417-D1B9-4E0B-B038-007616F02898}"/>
                </a:ext>
              </a:extLst>
            </p:cNvPr>
            <p:cNvSpPr>
              <a:spLocks noChangeArrowheads="1"/>
            </p:cNvSpPr>
            <p:nvPr/>
          </p:nvSpPr>
          <p:spPr bwMode="auto">
            <a:xfrm>
              <a:off x="8451951" y="537738"/>
              <a:ext cx="1546270" cy="365760"/>
            </a:xfrm>
            <a:prstGeom prst="chevron">
              <a:avLst>
                <a:gd name="adj" fmla="val 41544"/>
              </a:avLst>
            </a:prstGeom>
            <a:noFill/>
            <a:ln w="9525" algn="ctr">
              <a:noFill/>
              <a:miter lim="800000"/>
              <a:headEnd type="none" w="sm" len="sm"/>
              <a:tailEnd type="none" w="med" len="lg"/>
            </a:ln>
          </p:spPr>
          <p:txBody>
            <a:bodyPr tIns="91440" bIns="91440" anchor="ctr"/>
            <a:lstStyle/>
            <a:p>
              <a:pPr algn="ctr">
                <a:spcBef>
                  <a:spcPct val="20000"/>
                </a:spcBef>
                <a:defRPr/>
              </a:pPr>
              <a:r>
                <a:rPr lang="en-GB" sz="900" dirty="0">
                  <a:cs typeface="Arial" pitchFamily="34" charset="0"/>
                </a:rPr>
                <a:t>Estate Plan</a:t>
              </a:r>
              <a:br>
                <a:rPr lang="en-GB" sz="900" dirty="0">
                  <a:cs typeface="Arial" pitchFamily="34" charset="0"/>
                </a:rPr>
              </a:br>
              <a:r>
                <a:rPr lang="en-GB" sz="900" dirty="0">
                  <a:cs typeface="Arial" pitchFamily="34" charset="0"/>
                </a:rPr>
                <a:t>Review</a:t>
              </a:r>
            </a:p>
          </p:txBody>
        </p:sp>
        <p:sp>
          <p:nvSpPr>
            <p:cNvPr id="26" name="Freeform 7">
              <a:extLst>
                <a:ext uri="{FF2B5EF4-FFF2-40B4-BE49-F238E27FC236}">
                  <a16:creationId xmlns:a16="http://schemas.microsoft.com/office/drawing/2014/main" id="{4BFA91E5-2621-45CD-A26A-59DB289CE9B4}"/>
                </a:ext>
              </a:extLst>
            </p:cNvPr>
            <p:cNvSpPr>
              <a:spLocks/>
            </p:cNvSpPr>
            <p:nvPr/>
          </p:nvSpPr>
          <p:spPr bwMode="auto">
            <a:xfrm>
              <a:off x="5495962" y="317932"/>
              <a:ext cx="309563" cy="204788"/>
            </a:xfrm>
            <a:custGeom>
              <a:avLst/>
              <a:gdLst>
                <a:gd name="T0" fmla="*/ 0 w 195"/>
                <a:gd name="T1" fmla="*/ 0 h 129"/>
                <a:gd name="T2" fmla="*/ 68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8" y="129"/>
                  </a:lnTo>
                  <a:lnTo>
                    <a:pt x="125" y="129"/>
                  </a:lnTo>
                  <a:lnTo>
                    <a:pt x="195"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dirty="0"/>
            </a:p>
          </p:txBody>
        </p:sp>
        <p:sp>
          <p:nvSpPr>
            <p:cNvPr id="27" name="Freeform 8">
              <a:extLst>
                <a:ext uri="{FF2B5EF4-FFF2-40B4-BE49-F238E27FC236}">
                  <a16:creationId xmlns:a16="http://schemas.microsoft.com/office/drawing/2014/main" id="{BBE2BCB1-16F9-4E85-AA0B-83252C82B53D}"/>
                </a:ext>
              </a:extLst>
            </p:cNvPr>
            <p:cNvSpPr>
              <a:spLocks/>
            </p:cNvSpPr>
            <p:nvPr/>
          </p:nvSpPr>
          <p:spPr bwMode="auto">
            <a:xfrm>
              <a:off x="6684458" y="317932"/>
              <a:ext cx="309563" cy="204788"/>
            </a:xfrm>
            <a:custGeom>
              <a:avLst/>
              <a:gdLst>
                <a:gd name="T0" fmla="*/ 0 w 195"/>
                <a:gd name="T1" fmla="*/ 0 h 129"/>
                <a:gd name="T2" fmla="*/ 68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8" y="129"/>
                  </a:lnTo>
                  <a:lnTo>
                    <a:pt x="125" y="129"/>
                  </a:lnTo>
                  <a:lnTo>
                    <a:pt x="195" y="0"/>
                  </a:lnTo>
                  <a:lnTo>
                    <a:pt x="0"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kern="400" dirty="0"/>
            </a:p>
          </p:txBody>
        </p:sp>
        <p:sp>
          <p:nvSpPr>
            <p:cNvPr id="28" name="Freeform 9">
              <a:extLst>
                <a:ext uri="{FF2B5EF4-FFF2-40B4-BE49-F238E27FC236}">
                  <a16:creationId xmlns:a16="http://schemas.microsoft.com/office/drawing/2014/main" id="{A1CEEB51-3EBA-4F83-B638-9B160A3CB9B7}"/>
                </a:ext>
              </a:extLst>
            </p:cNvPr>
            <p:cNvSpPr>
              <a:spLocks/>
            </p:cNvSpPr>
            <p:nvPr/>
          </p:nvSpPr>
          <p:spPr bwMode="auto">
            <a:xfrm>
              <a:off x="7872954" y="317932"/>
              <a:ext cx="309563" cy="204788"/>
            </a:xfrm>
            <a:custGeom>
              <a:avLst/>
              <a:gdLst>
                <a:gd name="T0" fmla="*/ 0 w 195"/>
                <a:gd name="T1" fmla="*/ 0 h 129"/>
                <a:gd name="T2" fmla="*/ 69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9" y="129"/>
                  </a:lnTo>
                  <a:lnTo>
                    <a:pt x="125" y="129"/>
                  </a:lnTo>
                  <a:lnTo>
                    <a:pt x="195"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29" name="Freeform 10">
              <a:extLst>
                <a:ext uri="{FF2B5EF4-FFF2-40B4-BE49-F238E27FC236}">
                  <a16:creationId xmlns:a16="http://schemas.microsoft.com/office/drawing/2014/main" id="{F45A7353-6888-4AB7-BACE-19D65D306864}"/>
                </a:ext>
              </a:extLst>
            </p:cNvPr>
            <p:cNvSpPr>
              <a:spLocks/>
            </p:cNvSpPr>
            <p:nvPr/>
          </p:nvSpPr>
          <p:spPr bwMode="auto">
            <a:xfrm>
              <a:off x="9061450" y="317932"/>
              <a:ext cx="311150" cy="204788"/>
            </a:xfrm>
            <a:custGeom>
              <a:avLst/>
              <a:gdLst>
                <a:gd name="T0" fmla="*/ 0 w 196"/>
                <a:gd name="T1" fmla="*/ 0 h 129"/>
                <a:gd name="T2" fmla="*/ 69 w 196"/>
                <a:gd name="T3" fmla="*/ 129 h 129"/>
                <a:gd name="T4" fmla="*/ 125 w 196"/>
                <a:gd name="T5" fmla="*/ 129 h 129"/>
                <a:gd name="T6" fmla="*/ 196 w 196"/>
                <a:gd name="T7" fmla="*/ 0 h 129"/>
                <a:gd name="T8" fmla="*/ 0 w 196"/>
                <a:gd name="T9" fmla="*/ 0 h 129"/>
                <a:gd name="T10" fmla="*/ 0 w 196"/>
                <a:gd name="T11" fmla="*/ 0 h 129"/>
              </a:gdLst>
              <a:ahLst/>
              <a:cxnLst>
                <a:cxn ang="0">
                  <a:pos x="T0" y="T1"/>
                </a:cxn>
                <a:cxn ang="0">
                  <a:pos x="T2" y="T3"/>
                </a:cxn>
                <a:cxn ang="0">
                  <a:pos x="T4" y="T5"/>
                </a:cxn>
                <a:cxn ang="0">
                  <a:pos x="T6" y="T7"/>
                </a:cxn>
                <a:cxn ang="0">
                  <a:pos x="T8" y="T9"/>
                </a:cxn>
                <a:cxn ang="0">
                  <a:pos x="T10" y="T11"/>
                </a:cxn>
              </a:cxnLst>
              <a:rect l="0" t="0" r="r" b="b"/>
              <a:pathLst>
                <a:path w="196" h="129">
                  <a:moveTo>
                    <a:pt x="0" y="0"/>
                  </a:moveTo>
                  <a:lnTo>
                    <a:pt x="69" y="129"/>
                  </a:lnTo>
                  <a:lnTo>
                    <a:pt x="125" y="129"/>
                  </a:lnTo>
                  <a:lnTo>
                    <a:pt x="196"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cxnSp>
          <p:nvCxnSpPr>
            <p:cNvPr id="30" name="Straight Connector 29">
              <a:extLst>
                <a:ext uri="{FF2B5EF4-FFF2-40B4-BE49-F238E27FC236}">
                  <a16:creationId xmlns:a16="http://schemas.microsoft.com/office/drawing/2014/main" id="{F377948D-10E7-4965-B694-F303905ECAF5}"/>
                </a:ext>
              </a:extLst>
            </p:cNvPr>
            <p:cNvCxnSpPr>
              <a:cxnSpLocks/>
              <a:stCxn id="26" idx="0"/>
              <a:endCxn id="29" idx="3"/>
            </p:cNvCxnSpPr>
            <p:nvPr/>
          </p:nvCxnSpPr>
          <p:spPr>
            <a:xfrm>
              <a:off x="5495962" y="317932"/>
              <a:ext cx="3876638"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91333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F21C9-1579-48BF-A15D-C1FB92F542A9}"/>
              </a:ext>
            </a:extLst>
          </p:cNvPr>
          <p:cNvSpPr>
            <a:spLocks noGrp="1"/>
          </p:cNvSpPr>
          <p:nvPr>
            <p:ph type="title"/>
          </p:nvPr>
        </p:nvSpPr>
        <p:spPr>
          <a:xfrm>
            <a:off x="685800" y="1177671"/>
            <a:ext cx="8686800" cy="365760"/>
          </a:xfrm>
        </p:spPr>
        <p:txBody>
          <a:bodyPr/>
          <a:lstStyle/>
          <a:p>
            <a:r>
              <a:rPr lang="en-US" dirty="0"/>
              <a:t>Annual Exclusion Gifting</a:t>
            </a:r>
          </a:p>
        </p:txBody>
      </p:sp>
      <p:sp>
        <p:nvSpPr>
          <p:cNvPr id="4" name="Text Placeholder 3">
            <a:extLst>
              <a:ext uri="{FF2B5EF4-FFF2-40B4-BE49-F238E27FC236}">
                <a16:creationId xmlns:a16="http://schemas.microsoft.com/office/drawing/2014/main" id="{733B1A81-42DE-4BBE-A5BC-B61DE5C67189}"/>
              </a:ext>
            </a:extLst>
          </p:cNvPr>
          <p:cNvSpPr>
            <a:spLocks noGrp="1"/>
          </p:cNvSpPr>
          <p:nvPr>
            <p:ph type="body" sz="quarter" idx="11"/>
          </p:nvPr>
        </p:nvSpPr>
        <p:spPr>
          <a:xfrm>
            <a:off x="685800" y="2072911"/>
            <a:ext cx="8686800" cy="4865250"/>
          </a:xfrm>
        </p:spPr>
        <p:txBody>
          <a:bodyPr/>
          <a:lstStyle/>
          <a:p>
            <a:pPr marL="0" indent="0">
              <a:spcAft>
                <a:spcPts val="400"/>
              </a:spcAft>
              <a:buNone/>
            </a:pPr>
            <a:r>
              <a:rPr lang="en-US" sz="1600" b="1" dirty="0">
                <a:solidFill>
                  <a:schemeClr val="accent1"/>
                </a:solidFill>
              </a:rPr>
              <a:t>Tax-free gifting:</a:t>
            </a:r>
          </a:p>
          <a:p>
            <a:pPr>
              <a:spcAft>
                <a:spcPts val="400"/>
              </a:spcAft>
            </a:pPr>
            <a:r>
              <a:rPr lang="en-US" sz="1400" dirty="0"/>
              <a:t>Every individual can make a $15,000 tax-free gift annually</a:t>
            </a:r>
          </a:p>
          <a:p>
            <a:pPr marL="795162" lvl="2">
              <a:buClr>
                <a:schemeClr val="tx1"/>
              </a:buClr>
              <a:buFont typeface="Arial" panose="020B0604020202020204" pitchFamily="34" charset="0"/>
              <a:buChar char="–"/>
            </a:pPr>
            <a:r>
              <a:rPr lang="en-US" sz="1400" kern="1200" dirty="0"/>
              <a:t>$30,000 for married couples</a:t>
            </a:r>
          </a:p>
          <a:p>
            <a:pPr marL="795162" lvl="2">
              <a:buClr>
                <a:schemeClr val="tx1"/>
              </a:buClr>
              <a:buFont typeface="Arial" panose="020B0604020202020204" pitchFamily="34" charset="0"/>
              <a:buChar char="–"/>
            </a:pPr>
            <a:r>
              <a:rPr lang="en-US" sz="1400" kern="1200" dirty="0"/>
              <a:t>No limit to number of recipients </a:t>
            </a:r>
          </a:p>
          <a:p>
            <a:pPr marL="0" indent="0">
              <a:spcAft>
                <a:spcPts val="400"/>
              </a:spcAft>
              <a:buNone/>
            </a:pPr>
            <a:endParaRPr lang="en-US" sz="1400" dirty="0"/>
          </a:p>
          <a:p>
            <a:pPr marL="0" indent="0">
              <a:spcAft>
                <a:spcPts val="400"/>
              </a:spcAft>
              <a:buNone/>
            </a:pPr>
            <a:r>
              <a:rPr lang="en-US" sz="1600" b="1" dirty="0">
                <a:solidFill>
                  <a:schemeClr val="accent1"/>
                </a:solidFill>
              </a:rPr>
              <a:t>Popular strategies:</a:t>
            </a:r>
          </a:p>
          <a:p>
            <a:pPr>
              <a:spcAft>
                <a:spcPts val="1200"/>
              </a:spcAft>
            </a:pPr>
            <a:r>
              <a:rPr lang="en-US" sz="1400" dirty="0"/>
              <a:t>Outright gifts or in trust</a:t>
            </a:r>
          </a:p>
          <a:p>
            <a:pPr>
              <a:spcAft>
                <a:spcPts val="400"/>
              </a:spcAft>
            </a:pPr>
            <a:r>
              <a:rPr lang="en-US" sz="1400" dirty="0"/>
              <a:t>529 education savings plans</a:t>
            </a:r>
          </a:p>
          <a:p>
            <a:pPr marL="795162" lvl="2">
              <a:buClr>
                <a:schemeClr val="tx1"/>
              </a:buClr>
              <a:buFont typeface="Arial" panose="020B0604020202020204" pitchFamily="34" charset="0"/>
              <a:buChar char="–"/>
            </a:pPr>
            <a:r>
              <a:rPr lang="en-US" sz="1400" kern="1200" dirty="0"/>
              <a:t>Limit the use of a gift made to children</a:t>
            </a:r>
          </a:p>
          <a:p>
            <a:pPr marL="795162" lvl="2">
              <a:spcAft>
                <a:spcPts val="1200"/>
              </a:spcAft>
              <a:buClr>
                <a:schemeClr val="tx1"/>
              </a:buClr>
              <a:buFont typeface="Arial" panose="020B0604020202020204" pitchFamily="34" charset="0"/>
              <a:buChar char="–"/>
            </a:pPr>
            <a:r>
              <a:rPr lang="en-US" sz="1400" kern="1200" dirty="0"/>
              <a:t>Provide for long-term education funding</a:t>
            </a:r>
          </a:p>
          <a:p>
            <a:pPr>
              <a:spcAft>
                <a:spcPts val="400"/>
              </a:spcAft>
            </a:pPr>
            <a:r>
              <a:rPr lang="en-US" sz="1400" dirty="0"/>
              <a:t>Direct payments to medical or educational institutions do not count toward annual exclusion</a:t>
            </a:r>
          </a:p>
          <a:p>
            <a:pPr lvl="1">
              <a:spcAft>
                <a:spcPts val="400"/>
              </a:spcAft>
            </a:pPr>
            <a:endParaRPr lang="en-US" dirty="0"/>
          </a:p>
        </p:txBody>
      </p:sp>
      <p:grpSp>
        <p:nvGrpSpPr>
          <p:cNvPr id="13" name="Group 12">
            <a:extLst>
              <a:ext uri="{FF2B5EF4-FFF2-40B4-BE49-F238E27FC236}">
                <a16:creationId xmlns:a16="http://schemas.microsoft.com/office/drawing/2014/main" id="{0AED7C8D-3946-4C87-9CFC-34061FE22C0C}"/>
              </a:ext>
            </a:extLst>
          </p:cNvPr>
          <p:cNvGrpSpPr/>
          <p:nvPr/>
        </p:nvGrpSpPr>
        <p:grpSpPr>
          <a:xfrm>
            <a:off x="5039713" y="317932"/>
            <a:ext cx="4958508" cy="610244"/>
            <a:chOff x="5039713" y="317932"/>
            <a:chExt cx="4958508" cy="610244"/>
          </a:xfrm>
        </p:grpSpPr>
        <p:sp>
          <p:nvSpPr>
            <p:cNvPr id="18" name="AutoShape 90">
              <a:extLst>
                <a:ext uri="{FF2B5EF4-FFF2-40B4-BE49-F238E27FC236}">
                  <a16:creationId xmlns:a16="http://schemas.microsoft.com/office/drawing/2014/main" id="{1864C75D-E410-49F5-B0E4-A0AEE07CE1F5}"/>
                </a:ext>
              </a:extLst>
            </p:cNvPr>
            <p:cNvSpPr>
              <a:spLocks noChangeArrowheads="1"/>
            </p:cNvSpPr>
            <p:nvPr/>
          </p:nvSpPr>
          <p:spPr bwMode="auto">
            <a:xfrm>
              <a:off x="6020721" y="509555"/>
              <a:ext cx="1633089" cy="418621"/>
            </a:xfrm>
            <a:prstGeom prst="chevron">
              <a:avLst>
                <a:gd name="adj" fmla="val 41544"/>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dirty="0">
                  <a:ea typeface="+mn-ea"/>
                  <a:cs typeface="Arial" pitchFamily="34" charset="0"/>
                </a:rPr>
                <a:t>Offsetting </a:t>
              </a:r>
              <a:br>
                <a:rPr lang="en-GB" sz="900" dirty="0">
                  <a:ea typeface="+mn-ea"/>
                  <a:cs typeface="Arial" pitchFamily="34" charset="0"/>
                </a:rPr>
              </a:br>
              <a:r>
                <a:rPr lang="en-GB" sz="900" dirty="0">
                  <a:ea typeface="+mn-ea"/>
                  <a:cs typeface="Arial" pitchFamily="34" charset="0"/>
                </a:rPr>
                <a:t>Capital Gains</a:t>
              </a:r>
            </a:p>
          </p:txBody>
        </p:sp>
        <p:sp>
          <p:nvSpPr>
            <p:cNvPr id="21" name="AutoShape 93">
              <a:extLst>
                <a:ext uri="{FF2B5EF4-FFF2-40B4-BE49-F238E27FC236}">
                  <a16:creationId xmlns:a16="http://schemas.microsoft.com/office/drawing/2014/main" id="{98D2004E-A0E8-4745-8938-1F0B22B99441}"/>
                </a:ext>
              </a:extLst>
            </p:cNvPr>
            <p:cNvSpPr>
              <a:spLocks noChangeArrowheads="1"/>
            </p:cNvSpPr>
            <p:nvPr/>
          </p:nvSpPr>
          <p:spPr bwMode="auto">
            <a:xfrm>
              <a:off x="5039713" y="534519"/>
              <a:ext cx="1283602" cy="365760"/>
            </a:xfrm>
            <a:prstGeom prst="homePlate">
              <a:avLst>
                <a:gd name="adj" fmla="val 41728"/>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dirty="0">
                  <a:ea typeface="+mn-ea"/>
                  <a:cs typeface="Arial" pitchFamily="34" charset="0"/>
                </a:rPr>
                <a:t>Income Tax Mitigation</a:t>
              </a:r>
            </a:p>
          </p:txBody>
        </p:sp>
        <p:sp>
          <p:nvSpPr>
            <p:cNvPr id="22" name="AutoShape 90">
              <a:extLst>
                <a:ext uri="{FF2B5EF4-FFF2-40B4-BE49-F238E27FC236}">
                  <a16:creationId xmlns:a16="http://schemas.microsoft.com/office/drawing/2014/main" id="{5E495A15-5213-4BF3-B497-345175CC8783}"/>
                </a:ext>
              </a:extLst>
            </p:cNvPr>
            <p:cNvSpPr>
              <a:spLocks noChangeArrowheads="1"/>
            </p:cNvSpPr>
            <p:nvPr/>
          </p:nvSpPr>
          <p:spPr bwMode="auto">
            <a:xfrm>
              <a:off x="7318940" y="529995"/>
              <a:ext cx="1442630" cy="372490"/>
            </a:xfrm>
            <a:prstGeom prst="chevron">
              <a:avLst>
                <a:gd name="adj" fmla="val 41544"/>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b="1" dirty="0">
                  <a:cs typeface="Arial" pitchFamily="34" charset="0"/>
                </a:rPr>
                <a:t>Annual Exclusion Gifting</a:t>
              </a:r>
              <a:endParaRPr lang="en-GB" sz="900" b="1" dirty="0">
                <a:ea typeface="+mn-ea"/>
                <a:cs typeface="Arial" pitchFamily="34" charset="0"/>
              </a:endParaRPr>
            </a:p>
          </p:txBody>
        </p:sp>
        <p:sp>
          <p:nvSpPr>
            <p:cNvPr id="25" name="AutoShape 90">
              <a:extLst>
                <a:ext uri="{FF2B5EF4-FFF2-40B4-BE49-F238E27FC236}">
                  <a16:creationId xmlns:a16="http://schemas.microsoft.com/office/drawing/2014/main" id="{119BA154-F55C-43AC-A478-32600000EF8E}"/>
                </a:ext>
              </a:extLst>
            </p:cNvPr>
            <p:cNvSpPr>
              <a:spLocks noChangeArrowheads="1"/>
            </p:cNvSpPr>
            <p:nvPr/>
          </p:nvSpPr>
          <p:spPr bwMode="auto">
            <a:xfrm>
              <a:off x="8451951" y="537738"/>
              <a:ext cx="1546270" cy="365760"/>
            </a:xfrm>
            <a:prstGeom prst="chevron">
              <a:avLst>
                <a:gd name="adj" fmla="val 41544"/>
              </a:avLst>
            </a:prstGeom>
            <a:noFill/>
            <a:ln w="9525" algn="ctr">
              <a:noFill/>
              <a:miter lim="800000"/>
              <a:headEnd type="none" w="sm" len="sm"/>
              <a:tailEnd type="none" w="med" len="lg"/>
            </a:ln>
          </p:spPr>
          <p:txBody>
            <a:bodyPr tIns="91440" bIns="91440" anchor="ctr"/>
            <a:lstStyle/>
            <a:p>
              <a:pPr algn="ctr">
                <a:spcBef>
                  <a:spcPct val="20000"/>
                </a:spcBef>
                <a:defRPr/>
              </a:pPr>
              <a:r>
                <a:rPr lang="en-GB" sz="900" dirty="0">
                  <a:cs typeface="Arial" pitchFamily="34" charset="0"/>
                </a:rPr>
                <a:t>Estate Plan</a:t>
              </a:r>
              <a:br>
                <a:rPr lang="en-GB" sz="900" dirty="0">
                  <a:cs typeface="Arial" pitchFamily="34" charset="0"/>
                </a:rPr>
              </a:br>
              <a:r>
                <a:rPr lang="en-GB" sz="900" dirty="0">
                  <a:cs typeface="Arial" pitchFamily="34" charset="0"/>
                </a:rPr>
                <a:t>Review</a:t>
              </a:r>
            </a:p>
          </p:txBody>
        </p:sp>
        <p:sp>
          <p:nvSpPr>
            <p:cNvPr id="26" name="Freeform 7">
              <a:extLst>
                <a:ext uri="{FF2B5EF4-FFF2-40B4-BE49-F238E27FC236}">
                  <a16:creationId xmlns:a16="http://schemas.microsoft.com/office/drawing/2014/main" id="{7D78F2C9-69C1-49BD-BA98-BBA0996D93D4}"/>
                </a:ext>
              </a:extLst>
            </p:cNvPr>
            <p:cNvSpPr>
              <a:spLocks/>
            </p:cNvSpPr>
            <p:nvPr/>
          </p:nvSpPr>
          <p:spPr bwMode="auto">
            <a:xfrm>
              <a:off x="5495962" y="317932"/>
              <a:ext cx="309563" cy="204788"/>
            </a:xfrm>
            <a:custGeom>
              <a:avLst/>
              <a:gdLst>
                <a:gd name="T0" fmla="*/ 0 w 195"/>
                <a:gd name="T1" fmla="*/ 0 h 129"/>
                <a:gd name="T2" fmla="*/ 68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8" y="129"/>
                  </a:lnTo>
                  <a:lnTo>
                    <a:pt x="125" y="129"/>
                  </a:lnTo>
                  <a:lnTo>
                    <a:pt x="195"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27" name="Freeform 8">
              <a:extLst>
                <a:ext uri="{FF2B5EF4-FFF2-40B4-BE49-F238E27FC236}">
                  <a16:creationId xmlns:a16="http://schemas.microsoft.com/office/drawing/2014/main" id="{D8E2AC39-5D74-4FB0-A960-56221A37CFC1}"/>
                </a:ext>
              </a:extLst>
            </p:cNvPr>
            <p:cNvSpPr>
              <a:spLocks/>
            </p:cNvSpPr>
            <p:nvPr/>
          </p:nvSpPr>
          <p:spPr bwMode="auto">
            <a:xfrm>
              <a:off x="6684458" y="317932"/>
              <a:ext cx="309563" cy="204788"/>
            </a:xfrm>
            <a:custGeom>
              <a:avLst/>
              <a:gdLst>
                <a:gd name="T0" fmla="*/ 0 w 195"/>
                <a:gd name="T1" fmla="*/ 0 h 129"/>
                <a:gd name="T2" fmla="*/ 68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8" y="129"/>
                  </a:lnTo>
                  <a:lnTo>
                    <a:pt x="125" y="129"/>
                  </a:lnTo>
                  <a:lnTo>
                    <a:pt x="195"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28" name="Freeform 9">
              <a:extLst>
                <a:ext uri="{FF2B5EF4-FFF2-40B4-BE49-F238E27FC236}">
                  <a16:creationId xmlns:a16="http://schemas.microsoft.com/office/drawing/2014/main" id="{368C32CD-3204-447D-8E87-C08E4A61CF48}"/>
                </a:ext>
              </a:extLst>
            </p:cNvPr>
            <p:cNvSpPr>
              <a:spLocks/>
            </p:cNvSpPr>
            <p:nvPr/>
          </p:nvSpPr>
          <p:spPr bwMode="auto">
            <a:xfrm>
              <a:off x="7872954" y="317932"/>
              <a:ext cx="309563" cy="204788"/>
            </a:xfrm>
            <a:custGeom>
              <a:avLst/>
              <a:gdLst>
                <a:gd name="T0" fmla="*/ 0 w 195"/>
                <a:gd name="T1" fmla="*/ 0 h 129"/>
                <a:gd name="T2" fmla="*/ 69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9" y="129"/>
                  </a:lnTo>
                  <a:lnTo>
                    <a:pt x="125" y="129"/>
                  </a:lnTo>
                  <a:lnTo>
                    <a:pt x="195" y="0"/>
                  </a:lnTo>
                  <a:lnTo>
                    <a:pt x="0"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kern="400" dirty="0"/>
            </a:p>
          </p:txBody>
        </p:sp>
        <p:sp>
          <p:nvSpPr>
            <p:cNvPr id="29" name="Freeform 10">
              <a:extLst>
                <a:ext uri="{FF2B5EF4-FFF2-40B4-BE49-F238E27FC236}">
                  <a16:creationId xmlns:a16="http://schemas.microsoft.com/office/drawing/2014/main" id="{E9D9B721-C626-477B-9074-C6DA64E59E73}"/>
                </a:ext>
              </a:extLst>
            </p:cNvPr>
            <p:cNvSpPr>
              <a:spLocks/>
            </p:cNvSpPr>
            <p:nvPr/>
          </p:nvSpPr>
          <p:spPr bwMode="auto">
            <a:xfrm>
              <a:off x="9061450" y="317932"/>
              <a:ext cx="311150" cy="204788"/>
            </a:xfrm>
            <a:custGeom>
              <a:avLst/>
              <a:gdLst>
                <a:gd name="T0" fmla="*/ 0 w 196"/>
                <a:gd name="T1" fmla="*/ 0 h 129"/>
                <a:gd name="T2" fmla="*/ 69 w 196"/>
                <a:gd name="T3" fmla="*/ 129 h 129"/>
                <a:gd name="T4" fmla="*/ 125 w 196"/>
                <a:gd name="T5" fmla="*/ 129 h 129"/>
                <a:gd name="T6" fmla="*/ 196 w 196"/>
                <a:gd name="T7" fmla="*/ 0 h 129"/>
                <a:gd name="T8" fmla="*/ 0 w 196"/>
                <a:gd name="T9" fmla="*/ 0 h 129"/>
                <a:gd name="T10" fmla="*/ 0 w 196"/>
                <a:gd name="T11" fmla="*/ 0 h 129"/>
              </a:gdLst>
              <a:ahLst/>
              <a:cxnLst>
                <a:cxn ang="0">
                  <a:pos x="T0" y="T1"/>
                </a:cxn>
                <a:cxn ang="0">
                  <a:pos x="T2" y="T3"/>
                </a:cxn>
                <a:cxn ang="0">
                  <a:pos x="T4" y="T5"/>
                </a:cxn>
                <a:cxn ang="0">
                  <a:pos x="T6" y="T7"/>
                </a:cxn>
                <a:cxn ang="0">
                  <a:pos x="T8" y="T9"/>
                </a:cxn>
                <a:cxn ang="0">
                  <a:pos x="T10" y="T11"/>
                </a:cxn>
              </a:cxnLst>
              <a:rect l="0" t="0" r="r" b="b"/>
              <a:pathLst>
                <a:path w="196" h="129">
                  <a:moveTo>
                    <a:pt x="0" y="0"/>
                  </a:moveTo>
                  <a:lnTo>
                    <a:pt x="69" y="129"/>
                  </a:lnTo>
                  <a:lnTo>
                    <a:pt x="125" y="129"/>
                  </a:lnTo>
                  <a:lnTo>
                    <a:pt x="196"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cxnSp>
          <p:nvCxnSpPr>
            <p:cNvPr id="30" name="Straight Connector 29">
              <a:extLst>
                <a:ext uri="{FF2B5EF4-FFF2-40B4-BE49-F238E27FC236}">
                  <a16:creationId xmlns:a16="http://schemas.microsoft.com/office/drawing/2014/main" id="{C36C43D4-0126-4652-B826-955B13D9F43E}"/>
                </a:ext>
              </a:extLst>
            </p:cNvPr>
            <p:cNvCxnSpPr>
              <a:cxnSpLocks/>
              <a:stCxn id="26" idx="0"/>
              <a:endCxn id="29" idx="3"/>
            </p:cNvCxnSpPr>
            <p:nvPr/>
          </p:nvCxnSpPr>
          <p:spPr>
            <a:xfrm>
              <a:off x="5495962" y="317932"/>
              <a:ext cx="3876638"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9372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F21C9-1579-48BF-A15D-C1FB92F542A9}"/>
              </a:ext>
            </a:extLst>
          </p:cNvPr>
          <p:cNvSpPr>
            <a:spLocks noGrp="1"/>
          </p:cNvSpPr>
          <p:nvPr>
            <p:ph type="title"/>
          </p:nvPr>
        </p:nvSpPr>
        <p:spPr>
          <a:xfrm>
            <a:off x="669472" y="1182556"/>
            <a:ext cx="8686800" cy="365760"/>
          </a:xfrm>
        </p:spPr>
        <p:txBody>
          <a:bodyPr/>
          <a:lstStyle/>
          <a:p>
            <a:r>
              <a:rPr lang="en-US" dirty="0"/>
              <a:t>Estate Plan Review</a:t>
            </a:r>
          </a:p>
        </p:txBody>
      </p:sp>
      <p:sp>
        <p:nvSpPr>
          <p:cNvPr id="4" name="Text Placeholder 3">
            <a:extLst>
              <a:ext uri="{FF2B5EF4-FFF2-40B4-BE49-F238E27FC236}">
                <a16:creationId xmlns:a16="http://schemas.microsoft.com/office/drawing/2014/main" id="{733B1A81-42DE-4BBE-A5BC-B61DE5C67189}"/>
              </a:ext>
            </a:extLst>
          </p:cNvPr>
          <p:cNvSpPr>
            <a:spLocks noGrp="1"/>
          </p:cNvSpPr>
          <p:nvPr>
            <p:ph type="body" sz="quarter" idx="11"/>
          </p:nvPr>
        </p:nvSpPr>
        <p:spPr>
          <a:xfrm>
            <a:off x="685800" y="2066973"/>
            <a:ext cx="8304817" cy="4865250"/>
          </a:xfrm>
        </p:spPr>
        <p:txBody>
          <a:bodyPr/>
          <a:lstStyle/>
          <a:p>
            <a:pPr marL="0" indent="0">
              <a:spcAft>
                <a:spcPts val="400"/>
              </a:spcAft>
              <a:buNone/>
            </a:pPr>
            <a:r>
              <a:rPr lang="en-US" sz="1600" b="1" dirty="0">
                <a:solidFill>
                  <a:schemeClr val="accent1"/>
                </a:solidFill>
              </a:rPr>
              <a:t>Year-end estate plan review:</a:t>
            </a:r>
          </a:p>
          <a:p>
            <a:pPr>
              <a:spcAft>
                <a:spcPts val="400"/>
              </a:spcAft>
            </a:pPr>
            <a:r>
              <a:rPr lang="en-US" sz="1400" dirty="0"/>
              <a:t>Helpful to ensure your wishes for distribution are met</a:t>
            </a:r>
          </a:p>
          <a:p>
            <a:pPr marL="182880" lvl="1" indent="0">
              <a:spcAft>
                <a:spcPts val="400"/>
              </a:spcAft>
              <a:buNone/>
            </a:pPr>
            <a:endParaRPr lang="en-US" sz="1400" dirty="0"/>
          </a:p>
          <a:p>
            <a:pPr marL="0" indent="0">
              <a:spcAft>
                <a:spcPts val="400"/>
              </a:spcAft>
              <a:buNone/>
            </a:pPr>
            <a:r>
              <a:rPr lang="en-US" sz="1600" b="1" dirty="0">
                <a:solidFill>
                  <a:schemeClr val="accent1"/>
                </a:solidFill>
              </a:rPr>
              <a:t>Key considerations</a:t>
            </a:r>
          </a:p>
          <a:p>
            <a:pPr marL="125730" indent="-171450">
              <a:spcAft>
                <a:spcPts val="400"/>
              </a:spcAft>
            </a:pPr>
            <a:r>
              <a:rPr lang="en-US" sz="1400" dirty="0"/>
              <a:t>Do you have a complete plan in place?</a:t>
            </a:r>
          </a:p>
          <a:p>
            <a:pPr marL="795162" lvl="2">
              <a:buClr>
                <a:schemeClr val="tx1"/>
              </a:buClr>
              <a:buFont typeface="Arial" panose="020B0604020202020204" pitchFamily="34" charset="0"/>
              <a:buChar char="–"/>
            </a:pPr>
            <a:r>
              <a:rPr lang="en-US" sz="1400" kern="1200" dirty="0"/>
              <a:t>Will</a:t>
            </a:r>
          </a:p>
          <a:p>
            <a:pPr marL="795162" lvl="2">
              <a:buClr>
                <a:schemeClr val="tx1"/>
              </a:buClr>
              <a:buFont typeface="Arial" panose="020B0604020202020204" pitchFamily="34" charset="0"/>
              <a:buChar char="–"/>
            </a:pPr>
            <a:r>
              <a:rPr lang="en-US" sz="1400" kern="1200" dirty="0"/>
              <a:t>Trust </a:t>
            </a:r>
          </a:p>
          <a:p>
            <a:pPr marL="795162" lvl="2">
              <a:spcAft>
                <a:spcPts val="1200"/>
              </a:spcAft>
              <a:buClr>
                <a:schemeClr val="tx1"/>
              </a:buClr>
              <a:buFont typeface="Arial" panose="020B0604020202020204" pitchFamily="34" charset="0"/>
              <a:buChar char="–"/>
            </a:pPr>
            <a:r>
              <a:rPr lang="en-US" sz="1400" kern="1200" dirty="0"/>
              <a:t>Powers of attorney for health or financial matters</a:t>
            </a:r>
          </a:p>
          <a:p>
            <a:pPr>
              <a:spcAft>
                <a:spcPts val="400"/>
              </a:spcAft>
            </a:pPr>
            <a:r>
              <a:rPr lang="en-US" sz="1400" dirty="0"/>
              <a:t>Who have you named to act?</a:t>
            </a:r>
          </a:p>
          <a:p>
            <a:pPr marL="795162" lvl="2">
              <a:buClr>
                <a:schemeClr val="tx1"/>
              </a:buClr>
              <a:buFont typeface="Arial" panose="020B0604020202020204" pitchFamily="34" charset="0"/>
              <a:buChar char="–"/>
            </a:pPr>
            <a:r>
              <a:rPr lang="en-US" sz="1400" kern="1200" dirty="0"/>
              <a:t>Key fiduciaries: executor, trustee, agents (health and financial)</a:t>
            </a:r>
          </a:p>
          <a:p>
            <a:pPr marL="795162" lvl="2">
              <a:spcAft>
                <a:spcPts val="1200"/>
              </a:spcAft>
              <a:buClr>
                <a:schemeClr val="tx1"/>
              </a:buClr>
              <a:buFont typeface="Arial" panose="020B0604020202020204" pitchFamily="34" charset="0"/>
              <a:buChar char="–"/>
            </a:pPr>
            <a:r>
              <a:rPr lang="en-US" sz="1400" kern="1200" dirty="0"/>
              <a:t>Ensure they can fulfill their roles</a:t>
            </a:r>
          </a:p>
          <a:p>
            <a:pPr>
              <a:spcAft>
                <a:spcPts val="400"/>
              </a:spcAft>
            </a:pPr>
            <a:r>
              <a:rPr lang="en-US" sz="1400" dirty="0"/>
              <a:t>Are your beneficiary designations current?</a:t>
            </a:r>
          </a:p>
          <a:p>
            <a:pPr marL="795162" lvl="2">
              <a:buClr>
                <a:schemeClr val="tx1"/>
              </a:buClr>
              <a:buFont typeface="Arial" panose="020B0604020202020204" pitchFamily="34" charset="0"/>
              <a:buChar char="–"/>
            </a:pPr>
            <a:r>
              <a:rPr lang="en-US" sz="1400" kern="1200" dirty="0"/>
              <a:t>Review named beneficiaries of retirement accounts, life insurance policies, and transfer-on-death accounts</a:t>
            </a:r>
          </a:p>
          <a:p>
            <a:pPr lvl="1">
              <a:spcAft>
                <a:spcPts val="400"/>
              </a:spcAft>
            </a:pPr>
            <a:endParaRPr lang="en-US" dirty="0"/>
          </a:p>
        </p:txBody>
      </p:sp>
      <p:grpSp>
        <p:nvGrpSpPr>
          <p:cNvPr id="13" name="Group 12">
            <a:extLst>
              <a:ext uri="{FF2B5EF4-FFF2-40B4-BE49-F238E27FC236}">
                <a16:creationId xmlns:a16="http://schemas.microsoft.com/office/drawing/2014/main" id="{0DD1E7D1-D309-4F95-9306-56A5E5F8880E}"/>
              </a:ext>
            </a:extLst>
          </p:cNvPr>
          <p:cNvGrpSpPr/>
          <p:nvPr/>
        </p:nvGrpSpPr>
        <p:grpSpPr>
          <a:xfrm>
            <a:off x="5039713" y="317932"/>
            <a:ext cx="4958508" cy="610244"/>
            <a:chOff x="5039713" y="317932"/>
            <a:chExt cx="4958508" cy="610244"/>
          </a:xfrm>
        </p:grpSpPr>
        <p:sp>
          <p:nvSpPr>
            <p:cNvPr id="18" name="AutoShape 90">
              <a:extLst>
                <a:ext uri="{FF2B5EF4-FFF2-40B4-BE49-F238E27FC236}">
                  <a16:creationId xmlns:a16="http://schemas.microsoft.com/office/drawing/2014/main" id="{974ED48F-3E6C-4997-B45B-C71A8919F3BD}"/>
                </a:ext>
              </a:extLst>
            </p:cNvPr>
            <p:cNvSpPr>
              <a:spLocks noChangeArrowheads="1"/>
            </p:cNvSpPr>
            <p:nvPr/>
          </p:nvSpPr>
          <p:spPr bwMode="auto">
            <a:xfrm>
              <a:off x="6020721" y="509555"/>
              <a:ext cx="1633089" cy="418621"/>
            </a:xfrm>
            <a:prstGeom prst="chevron">
              <a:avLst>
                <a:gd name="adj" fmla="val 41544"/>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dirty="0">
                  <a:ea typeface="+mn-ea"/>
                  <a:cs typeface="Arial" pitchFamily="34" charset="0"/>
                </a:rPr>
                <a:t>Offsetting </a:t>
              </a:r>
              <a:br>
                <a:rPr lang="en-GB" sz="900" dirty="0">
                  <a:cs typeface="Arial" pitchFamily="34" charset="0"/>
                </a:rPr>
              </a:br>
              <a:r>
                <a:rPr lang="en-GB" sz="900" dirty="0">
                  <a:ea typeface="+mn-ea"/>
                  <a:cs typeface="Arial" pitchFamily="34" charset="0"/>
                </a:rPr>
                <a:t>Capital Gains</a:t>
              </a:r>
            </a:p>
          </p:txBody>
        </p:sp>
        <p:sp>
          <p:nvSpPr>
            <p:cNvPr id="21" name="AutoShape 93">
              <a:extLst>
                <a:ext uri="{FF2B5EF4-FFF2-40B4-BE49-F238E27FC236}">
                  <a16:creationId xmlns:a16="http://schemas.microsoft.com/office/drawing/2014/main" id="{C52BFFA6-1A23-4738-AA9B-7CE887F05F4E}"/>
                </a:ext>
              </a:extLst>
            </p:cNvPr>
            <p:cNvSpPr>
              <a:spLocks noChangeArrowheads="1"/>
            </p:cNvSpPr>
            <p:nvPr/>
          </p:nvSpPr>
          <p:spPr bwMode="auto">
            <a:xfrm>
              <a:off x="5039713" y="534519"/>
              <a:ext cx="1283602" cy="365760"/>
            </a:xfrm>
            <a:prstGeom prst="homePlate">
              <a:avLst>
                <a:gd name="adj" fmla="val 41728"/>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dirty="0">
                  <a:ea typeface="+mn-ea"/>
                  <a:cs typeface="Arial" pitchFamily="34" charset="0"/>
                </a:rPr>
                <a:t>Income Tax Mitigation</a:t>
              </a:r>
            </a:p>
          </p:txBody>
        </p:sp>
        <p:sp>
          <p:nvSpPr>
            <p:cNvPr id="22" name="AutoShape 90">
              <a:extLst>
                <a:ext uri="{FF2B5EF4-FFF2-40B4-BE49-F238E27FC236}">
                  <a16:creationId xmlns:a16="http://schemas.microsoft.com/office/drawing/2014/main" id="{4F8BC63E-0D3E-4C23-A6B0-0723AAF43276}"/>
                </a:ext>
              </a:extLst>
            </p:cNvPr>
            <p:cNvSpPr>
              <a:spLocks noChangeArrowheads="1"/>
            </p:cNvSpPr>
            <p:nvPr/>
          </p:nvSpPr>
          <p:spPr bwMode="auto">
            <a:xfrm>
              <a:off x="7318940" y="529995"/>
              <a:ext cx="1442630" cy="372490"/>
            </a:xfrm>
            <a:prstGeom prst="chevron">
              <a:avLst>
                <a:gd name="adj" fmla="val 41544"/>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dirty="0">
                  <a:cs typeface="Arial" pitchFamily="34" charset="0"/>
                </a:rPr>
                <a:t>Annual Exclusion Gifting</a:t>
              </a:r>
              <a:endParaRPr lang="en-GB" sz="900" dirty="0">
                <a:ea typeface="+mn-ea"/>
                <a:cs typeface="Arial" pitchFamily="34" charset="0"/>
              </a:endParaRPr>
            </a:p>
          </p:txBody>
        </p:sp>
        <p:sp>
          <p:nvSpPr>
            <p:cNvPr id="25" name="AutoShape 90">
              <a:extLst>
                <a:ext uri="{FF2B5EF4-FFF2-40B4-BE49-F238E27FC236}">
                  <a16:creationId xmlns:a16="http://schemas.microsoft.com/office/drawing/2014/main" id="{95D5BF28-1EC2-4BAB-93FE-BC4BFAF9FE1E}"/>
                </a:ext>
              </a:extLst>
            </p:cNvPr>
            <p:cNvSpPr>
              <a:spLocks noChangeArrowheads="1"/>
            </p:cNvSpPr>
            <p:nvPr/>
          </p:nvSpPr>
          <p:spPr bwMode="auto">
            <a:xfrm>
              <a:off x="8451951" y="537738"/>
              <a:ext cx="1546270" cy="365760"/>
            </a:xfrm>
            <a:prstGeom prst="chevron">
              <a:avLst>
                <a:gd name="adj" fmla="val 41544"/>
              </a:avLst>
            </a:prstGeom>
            <a:noFill/>
            <a:ln w="9525" algn="ctr">
              <a:noFill/>
              <a:miter lim="800000"/>
              <a:headEnd type="none" w="sm" len="sm"/>
              <a:tailEnd type="none" w="med" len="lg"/>
            </a:ln>
          </p:spPr>
          <p:txBody>
            <a:bodyPr tIns="91440" bIns="91440" anchor="ctr"/>
            <a:lstStyle/>
            <a:p>
              <a:pPr algn="ctr">
                <a:spcBef>
                  <a:spcPct val="20000"/>
                </a:spcBef>
                <a:defRPr/>
              </a:pPr>
              <a:r>
                <a:rPr lang="en-GB" sz="900" b="1" dirty="0">
                  <a:cs typeface="Arial" pitchFamily="34" charset="0"/>
                </a:rPr>
                <a:t>Estate Plan</a:t>
              </a:r>
              <a:br>
                <a:rPr lang="en-GB" sz="900" b="1" dirty="0">
                  <a:cs typeface="Arial" pitchFamily="34" charset="0"/>
                </a:rPr>
              </a:br>
              <a:r>
                <a:rPr lang="en-GB" sz="900" b="1" dirty="0">
                  <a:cs typeface="Arial" pitchFamily="34" charset="0"/>
                </a:rPr>
                <a:t>Review</a:t>
              </a:r>
            </a:p>
          </p:txBody>
        </p:sp>
        <p:sp>
          <p:nvSpPr>
            <p:cNvPr id="26" name="Freeform 7">
              <a:extLst>
                <a:ext uri="{FF2B5EF4-FFF2-40B4-BE49-F238E27FC236}">
                  <a16:creationId xmlns:a16="http://schemas.microsoft.com/office/drawing/2014/main" id="{A4C61427-0828-4C38-A654-D0186BD96D7D}"/>
                </a:ext>
              </a:extLst>
            </p:cNvPr>
            <p:cNvSpPr>
              <a:spLocks/>
            </p:cNvSpPr>
            <p:nvPr/>
          </p:nvSpPr>
          <p:spPr bwMode="auto">
            <a:xfrm>
              <a:off x="5495962" y="317932"/>
              <a:ext cx="309563" cy="204788"/>
            </a:xfrm>
            <a:custGeom>
              <a:avLst/>
              <a:gdLst>
                <a:gd name="T0" fmla="*/ 0 w 195"/>
                <a:gd name="T1" fmla="*/ 0 h 129"/>
                <a:gd name="T2" fmla="*/ 68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8" y="129"/>
                  </a:lnTo>
                  <a:lnTo>
                    <a:pt x="125" y="129"/>
                  </a:lnTo>
                  <a:lnTo>
                    <a:pt x="195"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27" name="Freeform 8">
              <a:extLst>
                <a:ext uri="{FF2B5EF4-FFF2-40B4-BE49-F238E27FC236}">
                  <a16:creationId xmlns:a16="http://schemas.microsoft.com/office/drawing/2014/main" id="{0DB1907F-A3E4-4E6B-8161-4DD61AEE4864}"/>
                </a:ext>
              </a:extLst>
            </p:cNvPr>
            <p:cNvSpPr>
              <a:spLocks/>
            </p:cNvSpPr>
            <p:nvPr/>
          </p:nvSpPr>
          <p:spPr bwMode="auto">
            <a:xfrm>
              <a:off x="6684458" y="317932"/>
              <a:ext cx="309563" cy="204788"/>
            </a:xfrm>
            <a:custGeom>
              <a:avLst/>
              <a:gdLst>
                <a:gd name="T0" fmla="*/ 0 w 195"/>
                <a:gd name="T1" fmla="*/ 0 h 129"/>
                <a:gd name="T2" fmla="*/ 68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8" y="129"/>
                  </a:lnTo>
                  <a:lnTo>
                    <a:pt x="125" y="129"/>
                  </a:lnTo>
                  <a:lnTo>
                    <a:pt x="195"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28" name="Freeform 9">
              <a:extLst>
                <a:ext uri="{FF2B5EF4-FFF2-40B4-BE49-F238E27FC236}">
                  <a16:creationId xmlns:a16="http://schemas.microsoft.com/office/drawing/2014/main" id="{E3C7D380-25C4-4346-9803-DDA7A81B2F24}"/>
                </a:ext>
              </a:extLst>
            </p:cNvPr>
            <p:cNvSpPr>
              <a:spLocks/>
            </p:cNvSpPr>
            <p:nvPr/>
          </p:nvSpPr>
          <p:spPr bwMode="auto">
            <a:xfrm>
              <a:off x="7872954" y="317932"/>
              <a:ext cx="309563" cy="204788"/>
            </a:xfrm>
            <a:custGeom>
              <a:avLst/>
              <a:gdLst>
                <a:gd name="T0" fmla="*/ 0 w 195"/>
                <a:gd name="T1" fmla="*/ 0 h 129"/>
                <a:gd name="T2" fmla="*/ 69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9" y="129"/>
                  </a:lnTo>
                  <a:lnTo>
                    <a:pt x="125" y="129"/>
                  </a:lnTo>
                  <a:lnTo>
                    <a:pt x="195"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29" name="Freeform 10">
              <a:extLst>
                <a:ext uri="{FF2B5EF4-FFF2-40B4-BE49-F238E27FC236}">
                  <a16:creationId xmlns:a16="http://schemas.microsoft.com/office/drawing/2014/main" id="{2F15A310-F22E-4859-9848-ABA83D891B3C}"/>
                </a:ext>
              </a:extLst>
            </p:cNvPr>
            <p:cNvSpPr>
              <a:spLocks/>
            </p:cNvSpPr>
            <p:nvPr/>
          </p:nvSpPr>
          <p:spPr bwMode="auto">
            <a:xfrm>
              <a:off x="9061450" y="317932"/>
              <a:ext cx="311150" cy="204788"/>
            </a:xfrm>
            <a:custGeom>
              <a:avLst/>
              <a:gdLst>
                <a:gd name="T0" fmla="*/ 0 w 196"/>
                <a:gd name="T1" fmla="*/ 0 h 129"/>
                <a:gd name="T2" fmla="*/ 69 w 196"/>
                <a:gd name="T3" fmla="*/ 129 h 129"/>
                <a:gd name="T4" fmla="*/ 125 w 196"/>
                <a:gd name="T5" fmla="*/ 129 h 129"/>
                <a:gd name="T6" fmla="*/ 196 w 196"/>
                <a:gd name="T7" fmla="*/ 0 h 129"/>
                <a:gd name="T8" fmla="*/ 0 w 196"/>
                <a:gd name="T9" fmla="*/ 0 h 129"/>
                <a:gd name="T10" fmla="*/ 0 w 196"/>
                <a:gd name="T11" fmla="*/ 0 h 129"/>
              </a:gdLst>
              <a:ahLst/>
              <a:cxnLst>
                <a:cxn ang="0">
                  <a:pos x="T0" y="T1"/>
                </a:cxn>
                <a:cxn ang="0">
                  <a:pos x="T2" y="T3"/>
                </a:cxn>
                <a:cxn ang="0">
                  <a:pos x="T4" y="T5"/>
                </a:cxn>
                <a:cxn ang="0">
                  <a:pos x="T6" y="T7"/>
                </a:cxn>
                <a:cxn ang="0">
                  <a:pos x="T8" y="T9"/>
                </a:cxn>
                <a:cxn ang="0">
                  <a:pos x="T10" y="T11"/>
                </a:cxn>
              </a:cxnLst>
              <a:rect l="0" t="0" r="r" b="b"/>
              <a:pathLst>
                <a:path w="196" h="129">
                  <a:moveTo>
                    <a:pt x="0" y="0"/>
                  </a:moveTo>
                  <a:lnTo>
                    <a:pt x="69" y="129"/>
                  </a:lnTo>
                  <a:lnTo>
                    <a:pt x="125" y="129"/>
                  </a:lnTo>
                  <a:lnTo>
                    <a:pt x="196" y="0"/>
                  </a:lnTo>
                  <a:lnTo>
                    <a:pt x="0"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kern="400"/>
            </a:p>
          </p:txBody>
        </p:sp>
        <p:cxnSp>
          <p:nvCxnSpPr>
            <p:cNvPr id="30" name="Straight Connector 29">
              <a:extLst>
                <a:ext uri="{FF2B5EF4-FFF2-40B4-BE49-F238E27FC236}">
                  <a16:creationId xmlns:a16="http://schemas.microsoft.com/office/drawing/2014/main" id="{2C8BF7B2-6BC8-45B1-BC6C-C94011D43D8F}"/>
                </a:ext>
              </a:extLst>
            </p:cNvPr>
            <p:cNvCxnSpPr>
              <a:cxnSpLocks/>
              <a:stCxn id="26" idx="0"/>
              <a:endCxn id="29" idx="3"/>
            </p:cNvCxnSpPr>
            <p:nvPr/>
          </p:nvCxnSpPr>
          <p:spPr>
            <a:xfrm>
              <a:off x="5495962" y="317932"/>
              <a:ext cx="3876638"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64433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a:extLst>
              <a:ext uri="{FF2B5EF4-FFF2-40B4-BE49-F238E27FC236}">
                <a16:creationId xmlns:a16="http://schemas.microsoft.com/office/drawing/2014/main" id="{E4BA0F01-68E6-44A4-916A-9220CAEDDA00}"/>
              </a:ext>
            </a:extLst>
          </p:cNvPr>
          <p:cNvSpPr txBox="1">
            <a:spLocks/>
          </p:cNvSpPr>
          <p:nvPr/>
        </p:nvSpPr>
        <p:spPr>
          <a:xfrm>
            <a:off x="685800" y="2494149"/>
            <a:ext cx="7223760" cy="365760"/>
          </a:xfrm>
          <a:prstGeom prst="rect">
            <a:avLst/>
          </a:prstGeom>
        </p:spPr>
        <p:txBody>
          <a:bodyPr vert="horz" lIns="0" tIns="0" rIns="0" bIns="0" rtlCol="0" anchor="b" anchorCtr="0">
            <a:noAutofit/>
          </a:bodyPr>
          <a:lstStyle>
            <a:lvl1pPr algn="l" defTabSz="1018824" rtl="0" eaLnBrk="1" latinLnBrk="0" hangingPunct="1">
              <a:lnSpc>
                <a:spcPts val="2700"/>
              </a:lnSpc>
              <a:spcBef>
                <a:spcPts val="0"/>
              </a:spcBef>
              <a:buNone/>
              <a:defRPr sz="2400" b="1" kern="400" baseline="0">
                <a:solidFill>
                  <a:schemeClr val="tx1"/>
                </a:solidFill>
                <a:latin typeface="Arial" panose="020B0604020202020204" pitchFamily="34" charset="0"/>
                <a:ea typeface="+mj-ea"/>
                <a:cs typeface="Arial" panose="020B0604020202020204" pitchFamily="34" charset="0"/>
              </a:defRPr>
            </a:lvl1pPr>
          </a:lstStyle>
          <a:p>
            <a:pPr>
              <a:lnSpc>
                <a:spcPts val="3600"/>
              </a:lnSpc>
            </a:pPr>
            <a:r>
              <a:rPr lang="en-US" sz="3200" dirty="0">
                <a:solidFill>
                  <a:schemeClr val="tx2"/>
                </a:solidFill>
              </a:rPr>
              <a:t>Situational Year-End Planning:</a:t>
            </a:r>
          </a:p>
          <a:p>
            <a:pPr>
              <a:lnSpc>
                <a:spcPts val="3600"/>
              </a:lnSpc>
            </a:pPr>
            <a:r>
              <a:rPr lang="en-US" sz="3200" dirty="0"/>
              <a:t>Playing Defense</a:t>
            </a:r>
          </a:p>
        </p:txBody>
      </p:sp>
    </p:spTree>
    <p:extLst>
      <p:ext uri="{BB962C8B-B14F-4D97-AF65-F5344CB8AC3E}">
        <p14:creationId xmlns:p14="http://schemas.microsoft.com/office/powerpoint/2010/main" val="2133364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CE6A7-7685-4665-8BE1-D14DCDD07059}"/>
              </a:ext>
            </a:extLst>
          </p:cNvPr>
          <p:cNvSpPr>
            <a:spLocks noGrp="1"/>
          </p:cNvSpPr>
          <p:nvPr>
            <p:ph type="title"/>
          </p:nvPr>
        </p:nvSpPr>
        <p:spPr>
          <a:xfrm>
            <a:off x="668142" y="1183159"/>
            <a:ext cx="8686800" cy="365760"/>
          </a:xfrm>
        </p:spPr>
        <p:txBody>
          <a:bodyPr/>
          <a:lstStyle/>
          <a:p>
            <a:r>
              <a:rPr lang="en-US" dirty="0"/>
              <a:t>Defensive Strategies: Offsetting Ordinary Income </a:t>
            </a:r>
          </a:p>
        </p:txBody>
      </p:sp>
      <p:sp>
        <p:nvSpPr>
          <p:cNvPr id="4" name="Text Placeholder 3">
            <a:extLst>
              <a:ext uri="{FF2B5EF4-FFF2-40B4-BE49-F238E27FC236}">
                <a16:creationId xmlns:a16="http://schemas.microsoft.com/office/drawing/2014/main" id="{CBCF3D7F-258F-4399-B807-F6E13647A940}"/>
              </a:ext>
            </a:extLst>
          </p:cNvPr>
          <p:cNvSpPr>
            <a:spLocks noGrp="1"/>
          </p:cNvSpPr>
          <p:nvPr>
            <p:ph type="body" sz="quarter" idx="11"/>
          </p:nvPr>
        </p:nvSpPr>
        <p:spPr>
          <a:xfrm>
            <a:off x="685800" y="2076859"/>
            <a:ext cx="8686800" cy="4689846"/>
          </a:xfrm>
        </p:spPr>
        <p:txBody>
          <a:bodyPr/>
          <a:lstStyle/>
          <a:p>
            <a:pPr marL="0" indent="0">
              <a:spcAft>
                <a:spcPts val="400"/>
              </a:spcAft>
              <a:buNone/>
            </a:pPr>
            <a:r>
              <a:rPr lang="en-US" sz="1600" b="1" dirty="0">
                <a:solidFill>
                  <a:schemeClr val="accent1"/>
                </a:solidFill>
              </a:rPr>
              <a:t>Use excess capital losses:</a:t>
            </a:r>
          </a:p>
          <a:p>
            <a:pPr>
              <a:spcAft>
                <a:spcPts val="400"/>
              </a:spcAft>
            </a:pPr>
            <a:r>
              <a:rPr lang="en-US" sz="1400" dirty="0"/>
              <a:t>When capital losses exceed capital gains, up to $3,000 of capital losses can offset ordinary income</a:t>
            </a:r>
          </a:p>
          <a:p>
            <a:pPr marL="795162" lvl="2">
              <a:spcAft>
                <a:spcPts val="1200"/>
              </a:spcAft>
              <a:buClr>
                <a:schemeClr val="tx1"/>
              </a:buClr>
              <a:buFont typeface="Arial" panose="020B0604020202020204" pitchFamily="34" charset="0"/>
              <a:buChar char="–"/>
            </a:pPr>
            <a:r>
              <a:rPr lang="en-US" sz="1400" kern="1200" dirty="0"/>
              <a:t>Any losses exceeding $3,000 may be carried over to future years </a:t>
            </a:r>
          </a:p>
          <a:p>
            <a:pPr>
              <a:spcAft>
                <a:spcPts val="400"/>
              </a:spcAft>
            </a:pPr>
            <a:r>
              <a:rPr lang="en-US" sz="1400" dirty="0"/>
              <a:t>Any liquidation decision should be consistent with your investment strategy in mind</a:t>
            </a:r>
          </a:p>
        </p:txBody>
      </p:sp>
      <p:sp>
        <p:nvSpPr>
          <p:cNvPr id="14" name="Freeform 8">
            <a:extLst>
              <a:ext uri="{FF2B5EF4-FFF2-40B4-BE49-F238E27FC236}">
                <a16:creationId xmlns:a16="http://schemas.microsoft.com/office/drawing/2014/main" id="{41EDF28D-EB73-4349-9FBC-2D6F7E376C65}"/>
              </a:ext>
            </a:extLst>
          </p:cNvPr>
          <p:cNvSpPr>
            <a:spLocks/>
          </p:cNvSpPr>
          <p:nvPr/>
        </p:nvSpPr>
        <p:spPr bwMode="auto">
          <a:xfrm>
            <a:off x="6684458" y="317932"/>
            <a:ext cx="309563" cy="204788"/>
          </a:xfrm>
          <a:custGeom>
            <a:avLst/>
            <a:gdLst>
              <a:gd name="T0" fmla="*/ 0 w 195"/>
              <a:gd name="T1" fmla="*/ 0 h 129"/>
              <a:gd name="T2" fmla="*/ 68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8" y="129"/>
                </a:lnTo>
                <a:lnTo>
                  <a:pt x="125" y="129"/>
                </a:lnTo>
                <a:lnTo>
                  <a:pt x="195" y="0"/>
                </a:lnTo>
                <a:lnTo>
                  <a:pt x="0"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15" name="Freeform 9">
            <a:extLst>
              <a:ext uri="{FF2B5EF4-FFF2-40B4-BE49-F238E27FC236}">
                <a16:creationId xmlns:a16="http://schemas.microsoft.com/office/drawing/2014/main" id="{9B2D9E11-5B04-4377-AB20-C13E0085E363}"/>
              </a:ext>
            </a:extLst>
          </p:cNvPr>
          <p:cNvSpPr>
            <a:spLocks/>
          </p:cNvSpPr>
          <p:nvPr/>
        </p:nvSpPr>
        <p:spPr bwMode="auto">
          <a:xfrm>
            <a:off x="7872954" y="317932"/>
            <a:ext cx="309563" cy="204788"/>
          </a:xfrm>
          <a:custGeom>
            <a:avLst/>
            <a:gdLst>
              <a:gd name="T0" fmla="*/ 0 w 195"/>
              <a:gd name="T1" fmla="*/ 0 h 129"/>
              <a:gd name="T2" fmla="*/ 69 w 195"/>
              <a:gd name="T3" fmla="*/ 129 h 129"/>
              <a:gd name="T4" fmla="*/ 125 w 195"/>
              <a:gd name="T5" fmla="*/ 129 h 129"/>
              <a:gd name="T6" fmla="*/ 195 w 195"/>
              <a:gd name="T7" fmla="*/ 0 h 129"/>
              <a:gd name="T8" fmla="*/ 0 w 195"/>
              <a:gd name="T9" fmla="*/ 0 h 129"/>
              <a:gd name="T10" fmla="*/ 0 w 195"/>
              <a:gd name="T11" fmla="*/ 0 h 129"/>
            </a:gdLst>
            <a:ahLst/>
            <a:cxnLst>
              <a:cxn ang="0">
                <a:pos x="T0" y="T1"/>
              </a:cxn>
              <a:cxn ang="0">
                <a:pos x="T2" y="T3"/>
              </a:cxn>
              <a:cxn ang="0">
                <a:pos x="T4" y="T5"/>
              </a:cxn>
              <a:cxn ang="0">
                <a:pos x="T6" y="T7"/>
              </a:cxn>
              <a:cxn ang="0">
                <a:pos x="T8" y="T9"/>
              </a:cxn>
              <a:cxn ang="0">
                <a:pos x="T10" y="T11"/>
              </a:cxn>
            </a:cxnLst>
            <a:rect l="0" t="0" r="r" b="b"/>
            <a:pathLst>
              <a:path w="195" h="129">
                <a:moveTo>
                  <a:pt x="0" y="0"/>
                </a:moveTo>
                <a:lnTo>
                  <a:pt x="69" y="129"/>
                </a:lnTo>
                <a:lnTo>
                  <a:pt x="125" y="129"/>
                </a:lnTo>
                <a:lnTo>
                  <a:pt x="195"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sp>
        <p:nvSpPr>
          <p:cNvPr id="16" name="Freeform 10">
            <a:extLst>
              <a:ext uri="{FF2B5EF4-FFF2-40B4-BE49-F238E27FC236}">
                <a16:creationId xmlns:a16="http://schemas.microsoft.com/office/drawing/2014/main" id="{50293D85-920C-4206-BBCC-6FF641C52317}"/>
              </a:ext>
            </a:extLst>
          </p:cNvPr>
          <p:cNvSpPr>
            <a:spLocks/>
          </p:cNvSpPr>
          <p:nvPr/>
        </p:nvSpPr>
        <p:spPr bwMode="auto">
          <a:xfrm>
            <a:off x="9061450" y="317932"/>
            <a:ext cx="311150" cy="204788"/>
          </a:xfrm>
          <a:custGeom>
            <a:avLst/>
            <a:gdLst>
              <a:gd name="T0" fmla="*/ 0 w 196"/>
              <a:gd name="T1" fmla="*/ 0 h 129"/>
              <a:gd name="T2" fmla="*/ 69 w 196"/>
              <a:gd name="T3" fmla="*/ 129 h 129"/>
              <a:gd name="T4" fmla="*/ 125 w 196"/>
              <a:gd name="T5" fmla="*/ 129 h 129"/>
              <a:gd name="T6" fmla="*/ 196 w 196"/>
              <a:gd name="T7" fmla="*/ 0 h 129"/>
              <a:gd name="T8" fmla="*/ 0 w 196"/>
              <a:gd name="T9" fmla="*/ 0 h 129"/>
              <a:gd name="T10" fmla="*/ 0 w 196"/>
              <a:gd name="T11" fmla="*/ 0 h 129"/>
            </a:gdLst>
            <a:ahLst/>
            <a:cxnLst>
              <a:cxn ang="0">
                <a:pos x="T0" y="T1"/>
              </a:cxn>
              <a:cxn ang="0">
                <a:pos x="T2" y="T3"/>
              </a:cxn>
              <a:cxn ang="0">
                <a:pos x="T4" y="T5"/>
              </a:cxn>
              <a:cxn ang="0">
                <a:pos x="T6" y="T7"/>
              </a:cxn>
              <a:cxn ang="0">
                <a:pos x="T8" y="T9"/>
              </a:cxn>
              <a:cxn ang="0">
                <a:pos x="T10" y="T11"/>
              </a:cxn>
            </a:cxnLst>
            <a:rect l="0" t="0" r="r" b="b"/>
            <a:pathLst>
              <a:path w="196" h="129">
                <a:moveTo>
                  <a:pt x="0" y="0"/>
                </a:moveTo>
                <a:lnTo>
                  <a:pt x="69" y="129"/>
                </a:lnTo>
                <a:lnTo>
                  <a:pt x="125" y="129"/>
                </a:lnTo>
                <a:lnTo>
                  <a:pt x="196" y="0"/>
                </a:lnTo>
                <a:lnTo>
                  <a:pt x="0"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kern="400"/>
          </a:p>
        </p:txBody>
      </p:sp>
      <p:cxnSp>
        <p:nvCxnSpPr>
          <p:cNvPr id="17" name="Straight Connector 16">
            <a:extLst>
              <a:ext uri="{FF2B5EF4-FFF2-40B4-BE49-F238E27FC236}">
                <a16:creationId xmlns:a16="http://schemas.microsoft.com/office/drawing/2014/main" id="{99EDC243-5612-4153-B70A-9BF08A070E99}"/>
              </a:ext>
            </a:extLst>
          </p:cNvPr>
          <p:cNvCxnSpPr>
            <a:cxnSpLocks/>
            <a:stCxn id="14" idx="0"/>
            <a:endCxn id="16" idx="3"/>
          </p:cNvCxnSpPr>
          <p:nvPr/>
        </p:nvCxnSpPr>
        <p:spPr>
          <a:xfrm>
            <a:off x="6684458" y="317932"/>
            <a:ext cx="2688142"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AutoShape 90">
            <a:extLst>
              <a:ext uri="{FF2B5EF4-FFF2-40B4-BE49-F238E27FC236}">
                <a16:creationId xmlns:a16="http://schemas.microsoft.com/office/drawing/2014/main" id="{C727E880-9150-47FD-9222-9722EDBDA6C5}"/>
              </a:ext>
            </a:extLst>
          </p:cNvPr>
          <p:cNvSpPr>
            <a:spLocks noChangeArrowheads="1"/>
          </p:cNvSpPr>
          <p:nvPr/>
        </p:nvSpPr>
        <p:spPr bwMode="auto">
          <a:xfrm>
            <a:off x="7172475" y="529267"/>
            <a:ext cx="1715350" cy="365760"/>
          </a:xfrm>
          <a:prstGeom prst="chevron">
            <a:avLst>
              <a:gd name="adj" fmla="val 41544"/>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dirty="0">
                <a:ea typeface="+mn-ea"/>
                <a:cs typeface="Arial" pitchFamily="34" charset="0"/>
              </a:rPr>
              <a:t>Charitable </a:t>
            </a:r>
            <a:br>
              <a:rPr lang="en-GB" sz="900" dirty="0">
                <a:ea typeface="+mn-ea"/>
                <a:cs typeface="Arial" pitchFamily="34" charset="0"/>
              </a:rPr>
            </a:br>
            <a:r>
              <a:rPr lang="en-GB" sz="900" dirty="0">
                <a:ea typeface="+mn-ea"/>
                <a:cs typeface="Arial" pitchFamily="34" charset="0"/>
              </a:rPr>
              <a:t>Gifting</a:t>
            </a:r>
          </a:p>
        </p:txBody>
      </p:sp>
      <p:sp>
        <p:nvSpPr>
          <p:cNvPr id="19" name="AutoShape 93">
            <a:extLst>
              <a:ext uri="{FF2B5EF4-FFF2-40B4-BE49-F238E27FC236}">
                <a16:creationId xmlns:a16="http://schemas.microsoft.com/office/drawing/2014/main" id="{F559AD65-23DE-4501-BDCD-B06D43A714F1}"/>
              </a:ext>
            </a:extLst>
          </p:cNvPr>
          <p:cNvSpPr>
            <a:spLocks noChangeArrowheads="1"/>
          </p:cNvSpPr>
          <p:nvPr/>
        </p:nvSpPr>
        <p:spPr bwMode="auto">
          <a:xfrm>
            <a:off x="6206756" y="533360"/>
            <a:ext cx="1283602" cy="365760"/>
          </a:xfrm>
          <a:prstGeom prst="homePlate">
            <a:avLst>
              <a:gd name="adj" fmla="val 41728"/>
            </a:avLst>
          </a:prstGeom>
          <a:noFill/>
          <a:ln w="9525" algn="ctr">
            <a:noFill/>
            <a:miter lim="800000"/>
            <a:headEnd type="none" w="sm" len="sm"/>
            <a:tailEnd type="none" w="med" len="lg"/>
          </a:ln>
        </p:spPr>
        <p:txBody>
          <a:bodyPr tIns="91440" bIns="91440" anchor="ctr"/>
          <a:lstStyle/>
          <a:p>
            <a:pPr algn="ctr" eaLnBrk="1" hangingPunct="1">
              <a:spcBef>
                <a:spcPct val="20000"/>
              </a:spcBef>
              <a:defRPr/>
            </a:pPr>
            <a:r>
              <a:rPr lang="en-GB" sz="900" b="1" dirty="0">
                <a:ea typeface="+mn-ea"/>
                <a:cs typeface="Arial" pitchFamily="34" charset="0"/>
              </a:rPr>
              <a:t>Offsetting Ordinary Income</a:t>
            </a:r>
          </a:p>
        </p:txBody>
      </p:sp>
      <p:sp>
        <p:nvSpPr>
          <p:cNvPr id="20" name="AutoShape 90">
            <a:extLst>
              <a:ext uri="{FF2B5EF4-FFF2-40B4-BE49-F238E27FC236}">
                <a16:creationId xmlns:a16="http://schemas.microsoft.com/office/drawing/2014/main" id="{F8B952F6-4B86-4DF3-8A09-0BD6E36EBA7C}"/>
              </a:ext>
            </a:extLst>
          </p:cNvPr>
          <p:cNvSpPr>
            <a:spLocks noChangeArrowheads="1"/>
          </p:cNvSpPr>
          <p:nvPr/>
        </p:nvSpPr>
        <p:spPr bwMode="auto">
          <a:xfrm>
            <a:off x="8443890" y="531591"/>
            <a:ext cx="1546270" cy="365760"/>
          </a:xfrm>
          <a:prstGeom prst="chevron">
            <a:avLst>
              <a:gd name="adj" fmla="val 41544"/>
            </a:avLst>
          </a:prstGeom>
          <a:noFill/>
          <a:ln w="9525" algn="ctr">
            <a:noFill/>
            <a:miter lim="800000"/>
            <a:headEnd type="none" w="sm" len="sm"/>
            <a:tailEnd type="none" w="med" len="lg"/>
          </a:ln>
        </p:spPr>
        <p:txBody>
          <a:bodyPr tIns="91440" bIns="91440" anchor="ctr"/>
          <a:lstStyle/>
          <a:p>
            <a:pPr algn="ctr">
              <a:spcBef>
                <a:spcPct val="20000"/>
              </a:spcBef>
              <a:defRPr/>
            </a:pPr>
            <a:r>
              <a:rPr lang="en-GB" sz="900" dirty="0">
                <a:cs typeface="Arial" pitchFamily="34" charset="0"/>
              </a:rPr>
              <a:t>Accelerating Deductions</a:t>
            </a:r>
          </a:p>
        </p:txBody>
      </p:sp>
    </p:spTree>
    <p:extLst>
      <p:ext uri="{BB962C8B-B14F-4D97-AF65-F5344CB8AC3E}">
        <p14:creationId xmlns:p14="http://schemas.microsoft.com/office/powerpoint/2010/main" val="816605621"/>
      </p:ext>
    </p:extLst>
  </p:cSld>
  <p:clrMapOvr>
    <a:masterClrMapping/>
  </p:clrMapOvr>
</p:sld>
</file>

<file path=ppt/theme/theme1.xml><?xml version="1.0" encoding="utf-8"?>
<a:theme xmlns:a="http://schemas.openxmlformats.org/drawingml/2006/main" name="Office Theme">
  <a:themeElements>
    <a:clrScheme name="Custom 25">
      <a:dk1>
        <a:srgbClr val="425968"/>
      </a:dk1>
      <a:lt1>
        <a:srgbClr val="FFFFFF"/>
      </a:lt1>
      <a:dk2>
        <a:srgbClr val="7C8A98"/>
      </a:dk2>
      <a:lt2>
        <a:srgbClr val="E0E9ED"/>
      </a:lt2>
      <a:accent1>
        <a:srgbClr val="F26522"/>
      </a:accent1>
      <a:accent2>
        <a:srgbClr val="ADB8BF"/>
      </a:accent2>
      <a:accent3>
        <a:srgbClr val="FFAE52"/>
      </a:accent3>
      <a:accent4>
        <a:srgbClr val="B33F62"/>
      </a:accent4>
      <a:accent5>
        <a:srgbClr val="6E295B"/>
      </a:accent5>
      <a:accent6>
        <a:srgbClr val="BD9CB6"/>
      </a:accent6>
      <a:hlink>
        <a:srgbClr val="425968"/>
      </a:hlink>
      <a:folHlink>
        <a:srgbClr val="ADB8B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bodyPr wrap="none" lIns="0" tIns="0" rIns="0" bIns="0" rtlCol="0">
        <a:spAutoFit/>
      </a:bodyPr>
      <a:lstStyle>
        <a:defPPr marL="0" indent="0">
          <a:buNone/>
          <a:defRPr sz="1000" dirty="0"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68CAE9A236E9B4D8948D36AAB7DEF6A" ma:contentTypeVersion="0" ma:contentTypeDescription="Create a new document." ma:contentTypeScope="" ma:versionID="207e734dc56cae5384117e954dd32828">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B67790-3B1B-47B5-88ED-1DC8CA9E5DB1}">
  <ds:schemaRefs>
    <ds:schemaRef ds:uri="http://schemas.microsoft.com/sharepoint/v3/contenttype/forms"/>
  </ds:schemaRefs>
</ds:datastoreItem>
</file>

<file path=customXml/itemProps2.xml><?xml version="1.0" encoding="utf-8"?>
<ds:datastoreItem xmlns:ds="http://schemas.openxmlformats.org/officeDocument/2006/customXml" ds:itemID="{F02C7334-F3EA-4509-9D23-F4569193E5CD}">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1EF7AB19-0A30-4CF7-8C2C-ECEC29C68C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5329</TotalTime>
  <Words>3001</Words>
  <Application>Microsoft Office PowerPoint</Application>
  <PresentationFormat>Custom</PresentationFormat>
  <Paragraphs>309</Paragraphs>
  <Slides>21</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 Narrow</vt:lpstr>
      <vt:lpstr>Calibri</vt:lpstr>
      <vt:lpstr>Gotham Narrow Light</vt:lpstr>
      <vt:lpstr>Office Theme</vt:lpstr>
      <vt:lpstr>PowerPoint Presentation</vt:lpstr>
      <vt:lpstr>Potential Federal Tax Law Changes </vt:lpstr>
      <vt:lpstr>Routine Year-End Planning</vt:lpstr>
      <vt:lpstr>Income Tax Mitigation</vt:lpstr>
      <vt:lpstr>Offsetting Capital Gains</vt:lpstr>
      <vt:lpstr>Annual Exclusion Gifting</vt:lpstr>
      <vt:lpstr>Estate Plan Review</vt:lpstr>
      <vt:lpstr>PowerPoint Presentation</vt:lpstr>
      <vt:lpstr>Defensive Strategies: Offsetting Ordinary Income </vt:lpstr>
      <vt:lpstr>Defensive Strategies: Charitable Gifting</vt:lpstr>
      <vt:lpstr>Defensive Strategies: Accelerating Deductible Expenses</vt:lpstr>
      <vt:lpstr>PowerPoint Presentation</vt:lpstr>
      <vt:lpstr>Offensive Strategies: Retirement Account Considerations</vt:lpstr>
      <vt:lpstr>Offensive Strategies: Harvesting Capital Gains</vt:lpstr>
      <vt:lpstr>Offensive Strategies: Deferring Deductions</vt:lpstr>
      <vt:lpstr>Offensive Strategies: Utilizing Lifetime Gifting Exemption</vt:lpstr>
      <vt:lpstr>Year-End Planning Summary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dc:creator>
  <cp:keywords>CTD-1151</cp:keywords>
  <cp:lastModifiedBy>Salac, Mary Lynn [contractor]</cp:lastModifiedBy>
  <cp:revision>1744</cp:revision>
  <cp:lastPrinted>2020-02-18T19:49:47Z</cp:lastPrinted>
  <dcterms:created xsi:type="dcterms:W3CDTF">2018-03-17T04:38:38Z</dcterms:created>
  <dcterms:modified xsi:type="dcterms:W3CDTF">2021-10-20T19:41:25Z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0x010100C68CAE9A236E9B4D8948D36AAB7DEF6A</vt:lpwstr>
  </property>
</Properties>
</file>